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5" r:id="rId1"/>
  </p:sldMasterIdLst>
  <p:notesMasterIdLst>
    <p:notesMasterId r:id="rId26"/>
  </p:notesMasterIdLst>
  <p:sldIdLst>
    <p:sldId id="256" r:id="rId2"/>
    <p:sldId id="326" r:id="rId3"/>
    <p:sldId id="280" r:id="rId4"/>
    <p:sldId id="300" r:id="rId5"/>
    <p:sldId id="321" r:id="rId6"/>
    <p:sldId id="322" r:id="rId7"/>
    <p:sldId id="323" r:id="rId8"/>
    <p:sldId id="324" r:id="rId9"/>
    <p:sldId id="325" r:id="rId10"/>
    <p:sldId id="305" r:id="rId11"/>
    <p:sldId id="309" r:id="rId12"/>
    <p:sldId id="303" r:id="rId13"/>
    <p:sldId id="327" r:id="rId14"/>
    <p:sldId id="307" r:id="rId15"/>
    <p:sldId id="319" r:id="rId16"/>
    <p:sldId id="308" r:id="rId17"/>
    <p:sldId id="317" r:id="rId18"/>
    <p:sldId id="328" r:id="rId19"/>
    <p:sldId id="329" r:id="rId20"/>
    <p:sldId id="330" r:id="rId21"/>
    <p:sldId id="331" r:id="rId22"/>
    <p:sldId id="332" r:id="rId23"/>
    <p:sldId id="333" r:id="rId24"/>
    <p:sldId id="25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15EB0F-2A89-4E4C-A2D7-DBCB819A0FDB}" type="datetimeFigureOut">
              <a:rPr lang="it-IT" smtClean="0"/>
              <a:t>13/01/2022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7C1F2-AC5D-4CCF-98F2-9A67651FA1A4}" type="slidenum">
              <a:rPr lang="it-IT" smtClean="0"/>
              <a:t>‹N›</a:t>
            </a:fld>
            <a:endParaRPr lang="it-IT"/>
          </a:p>
        </p:txBody>
      </p:sp>
    </p:spTree>
    <p:extLst>
      <p:ext uri="{BB962C8B-B14F-4D97-AF65-F5344CB8AC3E}">
        <p14:creationId xmlns:p14="http://schemas.microsoft.com/office/powerpoint/2010/main" val="173897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D12D7ACD-F64B-4662-8398-9321358CA7E2}" type="slidenum">
              <a:t>18</a:t>
            </a:fld>
            <a:endParaRPr lang="it-IT"/>
          </a:p>
        </p:txBody>
      </p:sp>
      <p:sp>
        <p:nvSpPr>
          <p:cNvPr id="2" name="Segnaposto immagine diapositiva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011035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DA4D5A65-EB85-487E-9C5B-8C956359246A}" type="slidenum">
              <a:t>19</a:t>
            </a:fld>
            <a:endParaRPr lang="it-IT"/>
          </a:p>
        </p:txBody>
      </p:sp>
      <p:sp>
        <p:nvSpPr>
          <p:cNvPr id="2" name="Segnaposto immagine diapositiva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53574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110A5B0F-C216-4BBD-B6BB-9F74319980BC}" type="slidenum">
              <a:t>21</a:t>
            </a:fld>
            <a:endParaRPr lang="it-IT"/>
          </a:p>
        </p:txBody>
      </p:sp>
      <p:sp>
        <p:nvSpPr>
          <p:cNvPr id="2" name="Segnaposto immagine diapositiva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3124470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it-IT" smtClean="0"/>
              <a:t>Fare clic per modificare lo stile del titolo</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86464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1284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lvl1pPr>
              <a:defRPr>
                <a:solidFill>
                  <a:schemeClr val="tx2"/>
                </a:solidFill>
              </a:defRPr>
            </a:lvl1p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4810024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26087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100346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81425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14900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73578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16607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99039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a:xfrm>
            <a:off x="838200" y="6422854"/>
            <a:ext cx="2743196" cy="365125"/>
          </a:xfrm>
        </p:spPr>
        <p:txBody>
          <a:body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423875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B61BEF0D-F0BB-DE4B-95CE-6DB70DBA9567}" type="datetimeFigureOut">
              <a:rPr lang="en-US" smtClean="0"/>
              <a:pPr/>
              <a:t>1/13/2022</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48763558"/>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71369" y="2778795"/>
            <a:ext cx="10965955" cy="1126916"/>
          </a:xfrm>
        </p:spPr>
        <p:txBody>
          <a:bodyPr/>
          <a:lstStyle/>
          <a:p>
            <a:r>
              <a:rPr lang="it-IT" dirty="0" smtClean="0"/>
              <a:t>WATER </a:t>
            </a:r>
            <a:r>
              <a:rPr lang="it-IT" dirty="0"/>
              <a:t>ENERGY </a:t>
            </a:r>
          </a:p>
        </p:txBody>
      </p:sp>
      <p:sp>
        <p:nvSpPr>
          <p:cNvPr id="4" name="Sottotitolo 3"/>
          <p:cNvSpPr>
            <a:spLocks noGrp="1"/>
          </p:cNvSpPr>
          <p:nvPr>
            <p:ph type="subTitle" idx="1"/>
          </p:nvPr>
        </p:nvSpPr>
        <p:spPr>
          <a:xfrm>
            <a:off x="5395475" y="10392960"/>
            <a:ext cx="8915399" cy="1126283"/>
          </a:xfrm>
        </p:spPr>
        <p:txBody>
          <a:bodyPr/>
          <a:lstStyle/>
          <a:p>
            <a:endParaRPr lang="it-IT" dirty="0"/>
          </a:p>
        </p:txBody>
      </p:sp>
      <p:pic>
        <p:nvPicPr>
          <p:cNvPr id="6" name="Immagine 5"/>
          <p:cNvPicPr>
            <a:picLocks noChangeAspect="1"/>
          </p:cNvPicPr>
          <p:nvPr/>
        </p:nvPicPr>
        <p:blipFill rotWithShape="1">
          <a:blip r:embed="rId2">
            <a:extLst>
              <a:ext uri="{28A0092B-C50C-407E-A947-70E740481C1C}">
                <a14:useLocalDpi xmlns:a14="http://schemas.microsoft.com/office/drawing/2010/main" val="0"/>
              </a:ext>
            </a:extLst>
          </a:blip>
          <a:srcRect t="87535" r="50131" b="1"/>
          <a:stretch/>
        </p:blipFill>
        <p:spPr>
          <a:xfrm>
            <a:off x="2228195" y="1044406"/>
            <a:ext cx="8303171" cy="1734389"/>
          </a:xfrm>
          <a:prstGeom prst="rect">
            <a:avLst/>
          </a:prstGeom>
        </p:spPr>
      </p:pic>
      <p:pic>
        <p:nvPicPr>
          <p:cNvPr id="1026" name="Picture 2" descr="twinspace-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0049" y="4852685"/>
            <a:ext cx="3810000" cy="1752600"/>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9853174" y="2835142"/>
            <a:ext cx="960519" cy="923330"/>
          </a:xfrm>
          <a:prstGeom prst="rect">
            <a:avLst/>
          </a:prstGeom>
        </p:spPr>
        <p:style>
          <a:lnRef idx="3">
            <a:schemeClr val="lt1"/>
          </a:lnRef>
          <a:fillRef idx="1">
            <a:schemeClr val="accent6"/>
          </a:fillRef>
          <a:effectRef idx="1">
            <a:schemeClr val="accent6"/>
          </a:effectRef>
          <a:fontRef idx="minor">
            <a:schemeClr val="lt1"/>
          </a:fontRef>
        </p:style>
        <p:txBody>
          <a:bodyPr wrap="none" lIns="91440" tIns="45720" rIns="91440" bIns="45720">
            <a:spAutoFit/>
          </a:bodyPr>
          <a:lstStyle/>
          <a:p>
            <a:pPr algn="ctr"/>
            <a:r>
              <a:rPr lang="it-IT" sz="5400" b="1" cap="none" spc="0" dirty="0" smtClean="0">
                <a:ln w="22225">
                  <a:solidFill>
                    <a:schemeClr val="accent2"/>
                  </a:solidFill>
                  <a:prstDash val="solid"/>
                </a:ln>
                <a:solidFill>
                  <a:schemeClr val="accent2">
                    <a:lumMod val="40000"/>
                    <a:lumOff val="60000"/>
                  </a:schemeClr>
                </a:solidFill>
                <a:effectLst/>
              </a:rPr>
              <a:t> </a:t>
            </a:r>
            <a:r>
              <a:rPr lang="it-IT" sz="5400" b="1" cap="none" spc="0" dirty="0" smtClean="0">
                <a:ln w="22225">
                  <a:solidFill>
                    <a:schemeClr val="accent2"/>
                  </a:solidFill>
                  <a:prstDash val="solid"/>
                </a:ln>
                <a:solidFill>
                  <a:srgbClr val="002060"/>
                </a:solidFill>
                <a:effectLst/>
              </a:rPr>
              <a:t>2</a:t>
            </a:r>
            <a:r>
              <a:rPr lang="it-IT" sz="5400" b="1" cap="none" spc="0" dirty="0" smtClean="0">
                <a:ln w="22225">
                  <a:solidFill>
                    <a:schemeClr val="accent2"/>
                  </a:solidFill>
                  <a:prstDash val="solid"/>
                </a:ln>
                <a:solidFill>
                  <a:schemeClr val="accent2">
                    <a:lumMod val="40000"/>
                    <a:lumOff val="60000"/>
                  </a:schemeClr>
                </a:solidFill>
                <a:effectLst/>
              </a:rPr>
              <a:t> </a:t>
            </a:r>
            <a:endParaRPr lang="it-IT"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954840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RESEARCH </a:t>
            </a:r>
            <a:br>
              <a:rPr lang="it-IT" dirty="0"/>
            </a:br>
            <a:r>
              <a:rPr lang="it-IT" dirty="0"/>
              <a:t>What </a:t>
            </a:r>
            <a:r>
              <a:rPr lang="it-IT" dirty="0" err="1"/>
              <a:t>is</a:t>
            </a:r>
            <a:r>
              <a:rPr lang="it-IT" dirty="0"/>
              <a:t> water energy </a:t>
            </a:r>
            <a:r>
              <a:rPr lang="it-IT" dirty="0" smtClean="0"/>
              <a:t>?</a:t>
            </a:r>
            <a:endParaRPr lang="it-IT" dirty="0"/>
          </a:p>
        </p:txBody>
      </p:sp>
      <p:sp>
        <p:nvSpPr>
          <p:cNvPr id="5" name="CasellaDiTesto 4"/>
          <p:cNvSpPr txBox="1"/>
          <p:nvPr/>
        </p:nvSpPr>
        <p:spPr>
          <a:xfrm>
            <a:off x="984737" y="2006157"/>
            <a:ext cx="10668001" cy="4247317"/>
          </a:xfrm>
          <a:prstGeom prst="rect">
            <a:avLst/>
          </a:prstGeom>
          <a:noFill/>
        </p:spPr>
        <p:txBody>
          <a:bodyPr wrap="square" rtlCol="0">
            <a:spAutoFit/>
          </a:bodyPr>
          <a:lstStyle/>
          <a:p>
            <a:pPr algn="just"/>
            <a:r>
              <a:rPr lang="it-IT" sz="1600" dirty="0">
                <a:latin typeface="Arial" pitchFamily="18"/>
                <a:ea typeface="Microsoft YaHei" pitchFamily="2"/>
                <a:cs typeface="Arial" pitchFamily="2"/>
              </a:rPr>
              <a:t>L'energia idroelettrica, detta anche idroelettrica, è la più antica fonte di </a:t>
            </a:r>
            <a:r>
              <a:rPr lang="it-IT" sz="1600" dirty="0" smtClean="0">
                <a:latin typeface="Arial" pitchFamily="18"/>
                <a:ea typeface="Microsoft YaHei" pitchFamily="2"/>
                <a:cs typeface="Arial" pitchFamily="2"/>
              </a:rPr>
              <a:t>energia rinnovabile </a:t>
            </a:r>
            <a:r>
              <a:rPr lang="it-IT" sz="1600" dirty="0">
                <a:latin typeface="Arial" pitchFamily="18"/>
                <a:ea typeface="Microsoft YaHei" pitchFamily="2"/>
                <a:cs typeface="Arial" pitchFamily="2"/>
              </a:rPr>
              <a:t>italiana, con una storia che affonda le sue radici alla fine del 1800, quando la penisola italiana era leader mondiale nello sviluppo di sistemi idrici in grado di generare energia pulita. Sebbene l'energia solare ed eolica siano probabilmente i due principali candidati per il futuro verde dell'Italia, l'energia idroelettrica rappresenta ancora più di un terzo del panorama delle energie rinnovabili del Paese.</a:t>
            </a:r>
          </a:p>
          <a:p>
            <a:pPr lvl="0" algn="just"/>
            <a:r>
              <a:rPr lang="it-IT" sz="1600" i="1" dirty="0" smtClean="0">
                <a:latin typeface="Arial" pitchFamily="18"/>
                <a:ea typeface="Microsoft YaHei" pitchFamily="2"/>
                <a:cs typeface="Arial" pitchFamily="2"/>
              </a:rPr>
              <a:t> </a:t>
            </a:r>
            <a:endParaRPr lang="it-IT" sz="1600" b="1" dirty="0" smtClean="0">
              <a:latin typeface="Arial" pitchFamily="18"/>
              <a:ea typeface="Microsoft YaHei" pitchFamily="2"/>
              <a:cs typeface="Arial" pitchFamily="2"/>
            </a:endParaRPr>
          </a:p>
          <a:p>
            <a:pPr algn="just"/>
            <a:endParaRPr lang="it-IT" sz="2000" b="1" dirty="0">
              <a:latin typeface="Arial" pitchFamily="18"/>
              <a:ea typeface="Microsoft YaHei" pitchFamily="2"/>
              <a:cs typeface="Arial" pitchFamily="2"/>
            </a:endParaRPr>
          </a:p>
          <a:p>
            <a:pPr lvl="0" hangingPunct="0">
              <a:defRPr i="1"/>
            </a:pPr>
            <a:r>
              <a:rPr lang="it-IT" sz="2000" dirty="0">
                <a:latin typeface="Arial" pitchFamily="18"/>
                <a:ea typeface="Microsoft YaHei" pitchFamily="2"/>
                <a:cs typeface="Arial" pitchFamily="2"/>
              </a:rPr>
              <a:t>Hydropower, </a:t>
            </a:r>
            <a:r>
              <a:rPr lang="it-IT" sz="2000" dirty="0" err="1">
                <a:latin typeface="Arial" pitchFamily="18"/>
                <a:ea typeface="Microsoft YaHei" pitchFamily="2"/>
                <a:cs typeface="Arial" pitchFamily="2"/>
              </a:rPr>
              <a:t>also</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referred</a:t>
            </a:r>
            <a:r>
              <a:rPr lang="it-IT" sz="2000" dirty="0">
                <a:latin typeface="Arial" pitchFamily="18"/>
                <a:ea typeface="Microsoft YaHei" pitchFamily="2"/>
                <a:cs typeface="Arial" pitchFamily="2"/>
              </a:rPr>
              <a:t> to </a:t>
            </a:r>
            <a:r>
              <a:rPr lang="it-IT" sz="2000" dirty="0" err="1">
                <a:latin typeface="Arial" pitchFamily="18"/>
                <a:ea typeface="Microsoft YaHei" pitchFamily="2"/>
                <a:cs typeface="Arial" pitchFamily="2"/>
              </a:rPr>
              <a:t>as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hydroelectric</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power</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is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Italy's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oldest</a:t>
            </a:r>
            <a:r>
              <a:rPr lang="it-IT" sz="2000" dirty="0">
                <a:latin typeface="Arial" pitchFamily="18"/>
                <a:ea typeface="Microsoft YaHei" pitchFamily="2"/>
                <a:cs typeface="Arial" pitchFamily="2"/>
              </a:rPr>
              <a:t> source of </a:t>
            </a:r>
            <a:r>
              <a:rPr lang="it-IT" sz="2000" dirty="0" err="1">
                <a:latin typeface="Arial" pitchFamily="18"/>
                <a:ea typeface="Microsoft YaHei" pitchFamily="2"/>
                <a:cs typeface="Arial" pitchFamily="2"/>
              </a:rPr>
              <a:t>renewable</a:t>
            </a:r>
            <a:r>
              <a:rPr lang="it-IT" sz="2000" dirty="0">
                <a:latin typeface="Arial" pitchFamily="18"/>
                <a:ea typeface="Microsoft YaHei" pitchFamily="2"/>
                <a:cs typeface="Arial" pitchFamily="2"/>
              </a:rPr>
              <a:t> energy, with a </a:t>
            </a:r>
            <a:r>
              <a:rPr lang="it-IT" sz="2000" dirty="0" err="1">
                <a:latin typeface="Arial" pitchFamily="18"/>
                <a:ea typeface="Microsoft YaHei" pitchFamily="2"/>
                <a:cs typeface="Arial" pitchFamily="2"/>
              </a:rPr>
              <a:t>history</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that</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has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its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roots</a:t>
            </a:r>
            <a:r>
              <a:rPr lang="it-IT" sz="2000" dirty="0">
                <a:latin typeface="Arial" pitchFamily="18"/>
                <a:ea typeface="Microsoft YaHei" pitchFamily="2"/>
                <a:cs typeface="Arial" pitchFamily="2"/>
              </a:rPr>
              <a:t> in the late 1800s, </a:t>
            </a:r>
            <a:r>
              <a:rPr lang="it-IT" sz="2000" dirty="0" err="1">
                <a:latin typeface="Arial" pitchFamily="18"/>
                <a:ea typeface="Microsoft YaHei" pitchFamily="2"/>
                <a:cs typeface="Arial" pitchFamily="2"/>
              </a:rPr>
              <a:t>when</a:t>
            </a:r>
            <a:r>
              <a:rPr lang="it-IT" sz="2000" dirty="0">
                <a:latin typeface="Arial" pitchFamily="18"/>
                <a:ea typeface="Microsoft YaHei" pitchFamily="2"/>
                <a:cs typeface="Arial" pitchFamily="2"/>
              </a:rPr>
              <a:t> the </a:t>
            </a:r>
            <a:r>
              <a:rPr lang="it-IT" sz="2000" dirty="0" err="1">
                <a:latin typeface="Arial" pitchFamily="18"/>
                <a:ea typeface="Microsoft YaHei" pitchFamily="2"/>
                <a:cs typeface="Arial" pitchFamily="2"/>
              </a:rPr>
              <a:t>Italian</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peninsula</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was</a:t>
            </a:r>
            <a:r>
              <a:rPr lang="it-IT" sz="2000" dirty="0">
                <a:latin typeface="Arial" pitchFamily="18"/>
                <a:ea typeface="Microsoft YaHei" pitchFamily="2"/>
                <a:cs typeface="Arial" pitchFamily="2"/>
              </a:rPr>
              <a:t> the world leader in the </a:t>
            </a:r>
            <a:r>
              <a:rPr lang="it-IT" sz="2000" dirty="0" err="1">
                <a:latin typeface="Arial" pitchFamily="18"/>
                <a:ea typeface="Microsoft YaHei" pitchFamily="2"/>
                <a:cs typeface="Arial" pitchFamily="2"/>
              </a:rPr>
              <a:t>development</a:t>
            </a:r>
            <a:r>
              <a:rPr lang="it-IT" sz="2000" dirty="0">
                <a:latin typeface="Arial" pitchFamily="18"/>
                <a:ea typeface="Microsoft YaHei" pitchFamily="2"/>
                <a:cs typeface="Arial" pitchFamily="2"/>
              </a:rPr>
              <a:t> of water </a:t>
            </a:r>
            <a:r>
              <a:rPr lang="it-IT" sz="2000" dirty="0" err="1">
                <a:latin typeface="Arial" pitchFamily="18"/>
                <a:ea typeface="Microsoft YaHei" pitchFamily="2"/>
                <a:cs typeface="Arial" pitchFamily="2"/>
              </a:rPr>
              <a:t>systems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capable</a:t>
            </a:r>
            <a:r>
              <a:rPr lang="it-IT" sz="2000" dirty="0">
                <a:latin typeface="Arial" pitchFamily="18"/>
                <a:ea typeface="Microsoft YaHei" pitchFamily="2"/>
                <a:cs typeface="Arial" pitchFamily="2"/>
              </a:rPr>
              <a:t> of </a:t>
            </a:r>
            <a:r>
              <a:rPr lang="it-IT" sz="2000" dirty="0" err="1">
                <a:latin typeface="Arial" pitchFamily="18"/>
                <a:ea typeface="Microsoft YaHei" pitchFamily="2"/>
                <a:cs typeface="Arial" pitchFamily="2"/>
              </a:rPr>
              <a:t>generating</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clean</a:t>
            </a:r>
            <a:r>
              <a:rPr lang="it-IT" sz="2000" dirty="0">
                <a:latin typeface="Arial" pitchFamily="18"/>
                <a:ea typeface="Microsoft YaHei" pitchFamily="2"/>
                <a:cs typeface="Arial" pitchFamily="2"/>
              </a:rPr>
              <a:t> energy. </a:t>
            </a:r>
            <a:r>
              <a:rPr lang="it-IT" sz="2000" dirty="0" err="1">
                <a:latin typeface="Arial" pitchFamily="18"/>
                <a:ea typeface="Microsoft YaHei" pitchFamily="2"/>
                <a:cs typeface="Arial" pitchFamily="2"/>
              </a:rPr>
              <a:t>Although</a:t>
            </a:r>
            <a:r>
              <a:rPr lang="it-IT" sz="2000" dirty="0">
                <a:latin typeface="Arial" pitchFamily="18"/>
                <a:ea typeface="Microsoft YaHei" pitchFamily="2"/>
                <a:cs typeface="Arial" pitchFamily="2"/>
              </a:rPr>
              <a:t> solar and </a:t>
            </a:r>
            <a:r>
              <a:rPr lang="it-IT" sz="2000" dirty="0" err="1">
                <a:latin typeface="Arial" pitchFamily="18"/>
                <a:ea typeface="Microsoft YaHei" pitchFamily="2"/>
                <a:cs typeface="Arial" pitchFamily="2"/>
              </a:rPr>
              <a:t>wind</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power</a:t>
            </a:r>
            <a:r>
              <a:rPr lang="it-IT" sz="2000" dirty="0">
                <a:latin typeface="Arial" pitchFamily="18"/>
                <a:ea typeface="Microsoft YaHei" pitchFamily="2"/>
                <a:cs typeface="Arial" pitchFamily="2"/>
              </a:rPr>
              <a:t> are </a:t>
            </a:r>
            <a:r>
              <a:rPr lang="it-IT" sz="2000" dirty="0" err="1">
                <a:latin typeface="Arial" pitchFamily="18"/>
                <a:ea typeface="Microsoft YaHei" pitchFamily="2"/>
                <a:cs typeface="Arial" pitchFamily="2"/>
              </a:rPr>
              <a:t>likely</a:t>
            </a:r>
            <a:r>
              <a:rPr lang="it-IT" sz="2000" dirty="0">
                <a:latin typeface="Arial" pitchFamily="18"/>
                <a:ea typeface="Microsoft YaHei" pitchFamily="2"/>
                <a:cs typeface="Arial" pitchFamily="2"/>
              </a:rPr>
              <a:t> to be the </a:t>
            </a:r>
            <a:r>
              <a:rPr lang="it-IT" sz="2000" dirty="0" err="1">
                <a:latin typeface="Arial" pitchFamily="18"/>
                <a:ea typeface="Microsoft YaHei" pitchFamily="2"/>
                <a:cs typeface="Arial" pitchFamily="2"/>
              </a:rPr>
              <a:t>two</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main</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candidates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driving</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forward</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Italy's</a:t>
            </a:r>
            <a:r>
              <a:rPr lang="it-IT" sz="2000" dirty="0">
                <a:latin typeface="Arial" pitchFamily="18"/>
                <a:ea typeface="Microsoft YaHei" pitchFamily="2"/>
                <a:cs typeface="Arial" pitchFamily="2"/>
              </a:rPr>
              <a:t> green future, </a:t>
            </a:r>
            <a:r>
              <a:rPr lang="it-IT" sz="2000" dirty="0" err="1">
                <a:latin typeface="Arial" pitchFamily="18"/>
                <a:ea typeface="Microsoft YaHei" pitchFamily="2"/>
                <a:cs typeface="Arial" pitchFamily="2"/>
              </a:rPr>
              <a:t>hydropower</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still</a:t>
            </a:r>
            <a:r>
              <a:rPr lang="it-IT" sz="2000" dirty="0">
                <a:latin typeface="Arial" pitchFamily="18"/>
                <a:ea typeface="Microsoft YaHei" pitchFamily="2"/>
                <a:cs typeface="Arial" pitchFamily="2"/>
              </a:rPr>
              <a:t> accounts for more </a:t>
            </a:r>
            <a:r>
              <a:rPr lang="it-IT" sz="2000" dirty="0" err="1">
                <a:latin typeface="Arial" pitchFamily="18"/>
                <a:ea typeface="Microsoft YaHei" pitchFamily="2"/>
                <a:cs typeface="Arial" pitchFamily="2"/>
              </a:rPr>
              <a:t>than</a:t>
            </a:r>
            <a:r>
              <a:rPr lang="it-IT" sz="2000" dirty="0">
                <a:latin typeface="Arial" pitchFamily="18"/>
                <a:ea typeface="Microsoft YaHei" pitchFamily="2"/>
                <a:cs typeface="Arial" pitchFamily="2"/>
              </a:rPr>
              <a:t> a </a:t>
            </a:r>
            <a:r>
              <a:rPr lang="it-IT" sz="2000" dirty="0" err="1">
                <a:latin typeface="Arial" pitchFamily="18"/>
                <a:ea typeface="Microsoft YaHei" pitchFamily="2"/>
                <a:cs typeface="Arial" pitchFamily="2"/>
              </a:rPr>
              <a:t>third</a:t>
            </a:r>
            <a:r>
              <a:rPr lang="it-IT" sz="2000" dirty="0">
                <a:latin typeface="Arial" pitchFamily="18"/>
                <a:ea typeface="Microsoft YaHei" pitchFamily="2"/>
                <a:cs typeface="Arial" pitchFamily="2"/>
              </a:rPr>
              <a:t> of the </a:t>
            </a:r>
            <a:r>
              <a:rPr lang="it-IT" sz="2000" dirty="0" err="1">
                <a:latin typeface="Arial" pitchFamily="18"/>
                <a:ea typeface="Microsoft YaHei" pitchFamily="2"/>
                <a:cs typeface="Arial" pitchFamily="2"/>
              </a:rPr>
              <a:t>country's</a:t>
            </a:r>
            <a:r>
              <a:rPr lang="it-IT" sz="2000" dirty="0">
                <a:latin typeface="Arial" pitchFamily="18"/>
                <a:ea typeface="Microsoft YaHei" pitchFamily="2"/>
                <a:cs typeface="Arial" pitchFamily="2"/>
              </a:rPr>
              <a:t> </a:t>
            </a:r>
            <a:r>
              <a:rPr lang="it-IT" sz="2000" dirty="0" err="1">
                <a:latin typeface="Arial" pitchFamily="18"/>
                <a:ea typeface="Microsoft YaHei" pitchFamily="2"/>
                <a:cs typeface="Arial" pitchFamily="2"/>
              </a:rPr>
              <a:t>renewable</a:t>
            </a:r>
            <a:r>
              <a:rPr lang="it-IT" sz="2000" dirty="0">
                <a:latin typeface="Arial" pitchFamily="18"/>
                <a:ea typeface="Microsoft YaHei" pitchFamily="2"/>
                <a:cs typeface="Arial" pitchFamily="2"/>
              </a:rPr>
              <a:t> energy scene.</a:t>
            </a:r>
          </a:p>
          <a:p>
            <a:pPr lvl="0" algn="just"/>
            <a:endParaRPr lang="it-IT" sz="1600" dirty="0">
              <a:latin typeface="Arial" pitchFamily="18"/>
              <a:ea typeface="Microsoft YaHei" pitchFamily="2"/>
              <a:cs typeface="Arial" pitchFamily="2"/>
            </a:endParaRPr>
          </a:p>
          <a:p>
            <a:endParaRPr lang="it-IT" dirty="0"/>
          </a:p>
        </p:txBody>
      </p:sp>
    </p:spTree>
    <p:extLst>
      <p:ext uri="{BB962C8B-B14F-4D97-AF65-F5344CB8AC3E}">
        <p14:creationId xmlns:p14="http://schemas.microsoft.com/office/powerpoint/2010/main" val="184273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What </a:t>
            </a:r>
            <a:r>
              <a:rPr lang="it-IT" dirty="0" err="1" smtClean="0"/>
              <a:t>is</a:t>
            </a:r>
            <a:r>
              <a:rPr lang="it-IT" dirty="0" smtClean="0"/>
              <a:t> water energy</a:t>
            </a:r>
            <a:r>
              <a:rPr lang="it-IT" dirty="0"/>
              <a:t>? </a:t>
            </a:r>
            <a:br>
              <a:rPr lang="it-IT" dirty="0"/>
            </a:br>
            <a:r>
              <a:rPr lang="it-IT" sz="2400" dirty="0"/>
              <a:t>Students </a:t>
            </a:r>
            <a:r>
              <a:rPr lang="it-IT" sz="2400" dirty="0" err="1"/>
              <a:t>viewed</a:t>
            </a:r>
            <a:r>
              <a:rPr lang="it-IT" sz="2400" dirty="0"/>
              <a:t> </a:t>
            </a:r>
            <a:r>
              <a:rPr lang="it-IT" sz="2400" dirty="0" err="1"/>
              <a:t>videos</a:t>
            </a:r>
            <a:r>
              <a:rPr lang="it-IT" sz="2400" dirty="0"/>
              <a:t> </a:t>
            </a:r>
            <a:r>
              <a:rPr lang="it-IT" sz="2400" dirty="0" err="1"/>
              <a:t>featuring</a:t>
            </a:r>
            <a:r>
              <a:rPr lang="it-IT" sz="2400" dirty="0"/>
              <a:t> </a:t>
            </a:r>
            <a:r>
              <a:rPr lang="it-IT" sz="2400" dirty="0" err="1"/>
              <a:t>hydropower</a:t>
            </a:r>
            <a:r>
              <a:rPr lang="it-IT" dirty="0"/>
              <a:t/>
            </a:r>
            <a:br>
              <a:rPr lang="it-IT" dirty="0"/>
            </a:br>
            <a:endParaRPr lang="it-IT" dirty="0"/>
          </a:p>
        </p:txBody>
      </p:sp>
      <p:sp>
        <p:nvSpPr>
          <p:cNvPr id="3" name="Segnaposto contenuto 2"/>
          <p:cNvSpPr>
            <a:spLocks noGrp="1"/>
          </p:cNvSpPr>
          <p:nvPr>
            <p:ph idx="1"/>
          </p:nvPr>
        </p:nvSpPr>
        <p:spPr>
          <a:xfrm>
            <a:off x="2592925" y="1750821"/>
            <a:ext cx="8915400" cy="3777622"/>
          </a:xfrm>
        </p:spPr>
        <p:txBody>
          <a:bodyPr>
            <a:normAutofit/>
          </a:bodyPr>
          <a:lstStyle/>
          <a:p>
            <a:pPr marL="0" indent="0">
              <a:buNone/>
            </a:pPr>
            <a:endParaRPr lang="it-IT" dirty="0"/>
          </a:p>
          <a:p>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2858815" y="5612525"/>
            <a:ext cx="7945820" cy="810580"/>
          </a:xfrm>
          <a:prstGeom prst="rect">
            <a:avLst/>
          </a:prstGeom>
        </p:spPr>
      </p:pic>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0857" y="2650595"/>
            <a:ext cx="3068963" cy="2301723"/>
          </a:xfrm>
          <a:prstGeom prst="rect">
            <a:avLst/>
          </a:prstGeom>
        </p:spPr>
      </p:pic>
      <p:pic>
        <p:nvPicPr>
          <p:cNvPr id="11" name="Immagin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3788" y="2350655"/>
            <a:ext cx="3868803" cy="2901602"/>
          </a:xfrm>
          <a:prstGeom prst="rect">
            <a:avLst/>
          </a:prstGeom>
        </p:spPr>
      </p:pic>
      <p:pic>
        <p:nvPicPr>
          <p:cNvPr id="12" name="Immagine 11"/>
          <p:cNvPicPr>
            <a:picLocks noChangeAspect="1"/>
          </p:cNvPicPr>
          <p:nvPr/>
        </p:nvPicPr>
        <p:blipFill rotWithShape="1">
          <a:blip r:embed="rId5">
            <a:extLst>
              <a:ext uri="{28A0092B-C50C-407E-A947-70E740481C1C}">
                <a14:useLocalDpi xmlns:a14="http://schemas.microsoft.com/office/drawing/2010/main" val="0"/>
              </a:ext>
            </a:extLst>
          </a:blip>
          <a:srcRect r="22309" b="16924"/>
          <a:stretch/>
        </p:blipFill>
        <p:spPr>
          <a:xfrm>
            <a:off x="803715" y="2700006"/>
            <a:ext cx="2781739" cy="2230919"/>
          </a:xfrm>
          <a:prstGeom prst="rect">
            <a:avLst/>
          </a:prstGeom>
        </p:spPr>
      </p:pic>
    </p:spTree>
    <p:extLst>
      <p:ext uri="{BB962C8B-B14F-4D97-AF65-F5344CB8AC3E}">
        <p14:creationId xmlns:p14="http://schemas.microsoft.com/office/powerpoint/2010/main" val="171528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RESEARCH </a:t>
            </a:r>
            <a:br>
              <a:rPr lang="it-IT" dirty="0"/>
            </a:br>
            <a:r>
              <a:rPr lang="it-IT" dirty="0" err="1"/>
              <a:t>What</a:t>
            </a:r>
            <a:r>
              <a:rPr lang="it-IT" dirty="0"/>
              <a:t> </a:t>
            </a:r>
            <a:r>
              <a:rPr lang="it-IT" dirty="0" err="1"/>
              <a:t>is</a:t>
            </a:r>
            <a:r>
              <a:rPr lang="it-IT" dirty="0"/>
              <a:t> </a:t>
            </a:r>
            <a:r>
              <a:rPr lang="it-IT" dirty="0" smtClean="0"/>
              <a:t>water </a:t>
            </a:r>
            <a:r>
              <a:rPr lang="it-IT" dirty="0" err="1"/>
              <a:t>energy</a:t>
            </a:r>
            <a:r>
              <a:rPr lang="it-IT" dirty="0"/>
              <a:t> </a:t>
            </a:r>
          </a:p>
        </p:txBody>
      </p:sp>
      <p:sp>
        <p:nvSpPr>
          <p:cNvPr id="3" name="Segnaposto contenuto 2"/>
          <p:cNvSpPr>
            <a:spLocks noGrp="1"/>
          </p:cNvSpPr>
          <p:nvPr>
            <p:ph idx="1"/>
          </p:nvPr>
        </p:nvSpPr>
        <p:spPr>
          <a:xfrm>
            <a:off x="2592925" y="1750821"/>
            <a:ext cx="8915400" cy="3777622"/>
          </a:xfrm>
        </p:spPr>
        <p:txBody>
          <a:bodyPr>
            <a:normAutofit/>
          </a:bodyPr>
          <a:lstStyle/>
          <a:p>
            <a:r>
              <a:rPr lang="it-IT" dirty="0"/>
              <a:t>Students </a:t>
            </a:r>
            <a:r>
              <a:rPr lang="it-IT" dirty="0" err="1"/>
              <a:t>viewed</a:t>
            </a:r>
            <a:r>
              <a:rPr lang="it-IT" dirty="0"/>
              <a:t> videos </a:t>
            </a:r>
            <a:r>
              <a:rPr lang="it-IT" dirty="0" err="1"/>
              <a:t>featuring</a:t>
            </a:r>
            <a:r>
              <a:rPr lang="it-IT" dirty="0"/>
              <a:t> </a:t>
            </a:r>
            <a:r>
              <a:rPr lang="it-IT" dirty="0" err="1" smtClean="0"/>
              <a:t>hydropower</a:t>
            </a:r>
            <a:endParaRPr lang="it-IT" dirty="0"/>
          </a:p>
          <a:p>
            <a:pPr marL="0" indent="0">
              <a:buNone/>
            </a:pPr>
            <a:endParaRPr lang="it-IT" dirty="0"/>
          </a:p>
          <a:p>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2858815" y="5612525"/>
            <a:ext cx="7945820" cy="810580"/>
          </a:xfrm>
          <a:prstGeom prst="rect">
            <a:avLst/>
          </a:prstGeom>
        </p:spPr>
      </p:pic>
      <p:pic>
        <p:nvPicPr>
          <p:cNvPr id="9" name="Immagine 8"/>
          <p:cNvPicPr>
            <a:picLocks noChangeAspect="1"/>
          </p:cNvPicPr>
          <p:nvPr/>
        </p:nvPicPr>
        <p:blipFill rotWithShape="1">
          <a:blip r:embed="rId3">
            <a:extLst>
              <a:ext uri="{28A0092B-C50C-407E-A947-70E740481C1C}">
                <a14:useLocalDpi xmlns:a14="http://schemas.microsoft.com/office/drawing/2010/main" val="0"/>
              </a:ext>
            </a:extLst>
          </a:blip>
          <a:srcRect l="1664" t="17806" r="-1664" b="7517"/>
          <a:stretch/>
        </p:blipFill>
        <p:spPr>
          <a:xfrm>
            <a:off x="6038025" y="2334656"/>
            <a:ext cx="4921568" cy="2756442"/>
          </a:xfrm>
          <a:prstGeom prst="rect">
            <a:avLst/>
          </a:prstGeom>
        </p:spPr>
      </p:pic>
      <p:pic>
        <p:nvPicPr>
          <p:cNvPr id="12" name="Immagin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7515" y="2334656"/>
            <a:ext cx="3685507" cy="2764130"/>
          </a:xfrm>
          <a:prstGeom prst="rect">
            <a:avLst/>
          </a:prstGeom>
        </p:spPr>
      </p:pic>
    </p:spTree>
    <p:extLst>
      <p:ext uri="{BB962C8B-B14F-4D97-AF65-F5344CB8AC3E}">
        <p14:creationId xmlns:p14="http://schemas.microsoft.com/office/powerpoint/2010/main" val="758325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2932388" y="6008648"/>
            <a:ext cx="7945820" cy="810580"/>
          </a:xfrm>
          <a:prstGeom prst="rect">
            <a:avLst/>
          </a:prstGeom>
        </p:spPr>
      </p:pic>
      <p:sp>
        <p:nvSpPr>
          <p:cNvPr id="7" name="Titolo 6"/>
          <p:cNvSpPr>
            <a:spLocks noGrp="1"/>
          </p:cNvSpPr>
          <p:nvPr>
            <p:ph type="title"/>
          </p:nvPr>
        </p:nvSpPr>
        <p:spPr/>
        <p:txBody>
          <a:bodyPr/>
          <a:lstStyle/>
          <a:p>
            <a:r>
              <a:rPr lang="it-IT" b="1" dirty="0"/>
              <a:t>Water </a:t>
            </a:r>
            <a:r>
              <a:rPr lang="it-IT" b="1" dirty="0" err="1"/>
              <a:t>energy</a:t>
            </a:r>
            <a:endParaRPr lang="it-IT" dirty="0"/>
          </a:p>
        </p:txBody>
      </p:sp>
      <p:sp>
        <p:nvSpPr>
          <p:cNvPr id="2" name="Titolo 6">
            <a:extLst>
              <a:ext uri="{FF2B5EF4-FFF2-40B4-BE49-F238E27FC236}">
                <a16:creationId xmlns:a16="http://schemas.microsoft.com/office/drawing/2014/main" id="{D3CD1109-038A-CD4C-BF90-F531321697BB}"/>
              </a:ext>
            </a:extLst>
          </p:cNvPr>
          <p:cNvSpPr txBox="1">
            <a:spLocks noGrp="1"/>
          </p:cNvSpPr>
          <p:nvPr>
            <p:ph idx="1"/>
          </p:nvPr>
        </p:nvSpPr>
        <p:spPr>
          <a:xfrm>
            <a:off x="2374025" y="1975945"/>
            <a:ext cx="8915400" cy="305879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dirty="0"/>
              <a:t>Comparison and in-depth analysis with an expert</a:t>
            </a:r>
            <a:endParaRPr lang="it-IT" dirty="0"/>
          </a:p>
        </p:txBody>
      </p:sp>
      <p:pic>
        <p:nvPicPr>
          <p:cNvPr id="8" name="Immagine 7"/>
          <p:cNvPicPr>
            <a:picLocks noChangeAspect="1"/>
          </p:cNvPicPr>
          <p:nvPr/>
        </p:nvPicPr>
        <p:blipFill rotWithShape="1">
          <a:blip r:embed="rId3">
            <a:extLst>
              <a:ext uri="{28A0092B-C50C-407E-A947-70E740481C1C}">
                <a14:useLocalDpi xmlns:a14="http://schemas.microsoft.com/office/drawing/2010/main" val="0"/>
              </a:ext>
            </a:extLst>
          </a:blip>
          <a:srcRect r="21474"/>
          <a:stretch/>
        </p:blipFill>
        <p:spPr>
          <a:xfrm>
            <a:off x="7602883" y="2971770"/>
            <a:ext cx="3686542" cy="2640755"/>
          </a:xfrm>
          <a:prstGeom prst="rect">
            <a:avLst/>
          </a:prstGeom>
        </p:spPr>
      </p:pic>
      <p:pic>
        <p:nvPicPr>
          <p:cNvPr id="14" name="Immagin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2919" y="2547603"/>
            <a:ext cx="5611102" cy="3156245"/>
          </a:xfrm>
          <a:prstGeom prst="rect">
            <a:avLst/>
          </a:prstGeom>
        </p:spPr>
      </p:pic>
    </p:spTree>
    <p:extLst>
      <p:ext uri="{BB962C8B-B14F-4D97-AF65-F5344CB8AC3E}">
        <p14:creationId xmlns:p14="http://schemas.microsoft.com/office/powerpoint/2010/main" val="2736836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olo 6"/>
          <p:cNvSpPr>
            <a:spLocks noGrp="1"/>
          </p:cNvSpPr>
          <p:nvPr>
            <p:ph type="title"/>
          </p:nvPr>
        </p:nvSpPr>
        <p:spPr>
          <a:xfrm>
            <a:off x="1133651" y="336632"/>
            <a:ext cx="9122979" cy="1620802"/>
          </a:xfrm>
        </p:spPr>
        <p:txBody>
          <a:bodyPr>
            <a:normAutofit/>
          </a:bodyPr>
          <a:lstStyle/>
          <a:p>
            <a:r>
              <a:rPr lang="it-IT" b="1" dirty="0" smtClean="0"/>
              <a:t>Water </a:t>
            </a:r>
            <a:r>
              <a:rPr lang="it-IT" b="1" dirty="0" err="1"/>
              <a:t>energy</a:t>
            </a:r>
            <a:r>
              <a:rPr lang="it-IT" b="1" dirty="0"/>
              <a:t> </a:t>
            </a:r>
            <a:r>
              <a:rPr lang="it-IT" dirty="0" smtClean="0"/>
              <a:t/>
            </a:r>
            <a:br>
              <a:rPr lang="it-IT" dirty="0" smtClean="0"/>
            </a:br>
            <a:r>
              <a:rPr lang="en-GB" sz="2800" dirty="0"/>
              <a:t>Comparison and </a:t>
            </a:r>
            <a:r>
              <a:rPr lang="en-GB" sz="2800" dirty="0" smtClean="0"/>
              <a:t>in-depth analysis </a:t>
            </a:r>
            <a:r>
              <a:rPr lang="en-GB" sz="2800" dirty="0"/>
              <a:t>with an expert</a:t>
            </a:r>
            <a:endParaRPr lang="it-IT" sz="2800" dirty="0"/>
          </a:p>
        </p:txBody>
      </p:sp>
      <p:sp>
        <p:nvSpPr>
          <p:cNvPr id="3" name="Segnaposto contenuto 2"/>
          <p:cNvSpPr>
            <a:spLocks noGrp="1"/>
          </p:cNvSpPr>
          <p:nvPr>
            <p:ph idx="1"/>
          </p:nvPr>
        </p:nvSpPr>
        <p:spPr>
          <a:xfrm>
            <a:off x="2498468" y="1750368"/>
            <a:ext cx="8915400" cy="3777622"/>
          </a:xfrm>
        </p:spPr>
        <p:txBody>
          <a:bodyPr>
            <a:normAutofit/>
          </a:bodyPr>
          <a:lstStyle/>
          <a:p>
            <a:pPr marL="0" indent="0">
              <a:buNone/>
            </a:pPr>
            <a:endParaRPr lang="it-IT" dirty="0"/>
          </a:p>
          <a:p>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3867807" y="6022534"/>
            <a:ext cx="6936828" cy="810580"/>
          </a:xfrm>
          <a:prstGeom prst="rect">
            <a:avLst/>
          </a:prstGeom>
        </p:spPr>
      </p:pic>
      <p:pic>
        <p:nvPicPr>
          <p:cNvPr id="18" name="Immagine 17"/>
          <p:cNvPicPr>
            <a:picLocks noChangeAspect="1"/>
          </p:cNvPicPr>
          <p:nvPr/>
        </p:nvPicPr>
        <p:blipFill rotWithShape="1">
          <a:blip r:embed="rId3">
            <a:extLst>
              <a:ext uri="{28A0092B-C50C-407E-A947-70E740481C1C}">
                <a14:useLocalDpi xmlns:a14="http://schemas.microsoft.com/office/drawing/2010/main" val="0"/>
              </a:ext>
            </a:extLst>
          </a:blip>
          <a:srcRect l="43397" r="15819"/>
          <a:stretch/>
        </p:blipFill>
        <p:spPr>
          <a:xfrm>
            <a:off x="8802076" y="2451978"/>
            <a:ext cx="2214466" cy="2894442"/>
          </a:xfrm>
          <a:prstGeom prst="rect">
            <a:avLst/>
          </a:prstGeom>
        </p:spPr>
      </p:pic>
      <p:pic>
        <p:nvPicPr>
          <p:cNvPr id="19" name="Immagine 18"/>
          <p:cNvPicPr>
            <a:picLocks noChangeAspect="1"/>
          </p:cNvPicPr>
          <p:nvPr/>
        </p:nvPicPr>
        <p:blipFill rotWithShape="1">
          <a:blip r:embed="rId4">
            <a:extLst>
              <a:ext uri="{28A0092B-C50C-407E-A947-70E740481C1C}">
                <a14:useLocalDpi xmlns:a14="http://schemas.microsoft.com/office/drawing/2010/main" val="0"/>
              </a:ext>
            </a:extLst>
          </a:blip>
          <a:srcRect l="17798" r="17324"/>
          <a:stretch/>
        </p:blipFill>
        <p:spPr>
          <a:xfrm>
            <a:off x="4929352" y="2413501"/>
            <a:ext cx="3349896" cy="2904360"/>
          </a:xfrm>
          <a:prstGeom prst="rect">
            <a:avLst/>
          </a:prstGeom>
        </p:spPr>
      </p:pic>
      <p:pic>
        <p:nvPicPr>
          <p:cNvPr id="21" name="Immagine 20"/>
          <p:cNvPicPr>
            <a:picLocks noChangeAspect="1"/>
          </p:cNvPicPr>
          <p:nvPr/>
        </p:nvPicPr>
        <p:blipFill rotWithShape="1">
          <a:blip r:embed="rId5">
            <a:extLst>
              <a:ext uri="{28A0092B-C50C-407E-A947-70E740481C1C}">
                <a14:useLocalDpi xmlns:a14="http://schemas.microsoft.com/office/drawing/2010/main" val="0"/>
              </a:ext>
            </a:extLst>
          </a:blip>
          <a:srcRect r="19619"/>
          <a:stretch/>
        </p:blipFill>
        <p:spPr>
          <a:xfrm>
            <a:off x="1006671" y="2413501"/>
            <a:ext cx="3451141" cy="2806982"/>
          </a:xfrm>
          <a:prstGeom prst="rect">
            <a:avLst/>
          </a:prstGeom>
        </p:spPr>
      </p:pic>
    </p:spTree>
    <p:extLst>
      <p:ext uri="{BB962C8B-B14F-4D97-AF65-F5344CB8AC3E}">
        <p14:creationId xmlns:p14="http://schemas.microsoft.com/office/powerpoint/2010/main" val="1406205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2858815" y="5612525"/>
            <a:ext cx="7945820" cy="810580"/>
          </a:xfrm>
          <a:prstGeom prst="rect">
            <a:avLst/>
          </a:prstGeom>
        </p:spPr>
      </p:pic>
      <p:pic>
        <p:nvPicPr>
          <p:cNvPr id="9" name="Immagine 8"/>
          <p:cNvPicPr>
            <a:picLocks noChangeAspect="1"/>
          </p:cNvPicPr>
          <p:nvPr/>
        </p:nvPicPr>
        <p:blipFill rotWithShape="1">
          <a:blip r:embed="rId3">
            <a:extLst>
              <a:ext uri="{28A0092B-C50C-407E-A947-70E740481C1C}">
                <a14:useLocalDpi xmlns:a14="http://schemas.microsoft.com/office/drawing/2010/main" val="0"/>
              </a:ext>
            </a:extLst>
          </a:blip>
          <a:srcRect l="15688" r="15757" b="20247"/>
          <a:stretch/>
        </p:blipFill>
        <p:spPr>
          <a:xfrm rot="21187766">
            <a:off x="2061600" y="2139457"/>
            <a:ext cx="3894894" cy="2548764"/>
          </a:xfrm>
          <a:prstGeom prst="rect">
            <a:avLst/>
          </a:prstGeom>
        </p:spPr>
      </p:pic>
      <p:pic>
        <p:nvPicPr>
          <p:cNvPr id="10" name="Immagine 9"/>
          <p:cNvPicPr>
            <a:picLocks noChangeAspect="1"/>
          </p:cNvPicPr>
          <p:nvPr/>
        </p:nvPicPr>
        <p:blipFill rotWithShape="1">
          <a:blip r:embed="rId4">
            <a:extLst>
              <a:ext uri="{28A0092B-C50C-407E-A947-70E740481C1C}">
                <a14:useLocalDpi xmlns:a14="http://schemas.microsoft.com/office/drawing/2010/main" val="0"/>
              </a:ext>
            </a:extLst>
          </a:blip>
          <a:srcRect t="2561" r="9714"/>
          <a:stretch/>
        </p:blipFill>
        <p:spPr>
          <a:xfrm>
            <a:off x="6330658" y="2482782"/>
            <a:ext cx="4814966" cy="2923020"/>
          </a:xfrm>
          <a:prstGeom prst="rect">
            <a:avLst/>
          </a:prstGeom>
        </p:spPr>
      </p:pic>
      <p:sp>
        <p:nvSpPr>
          <p:cNvPr id="8" name="Titolo 6"/>
          <p:cNvSpPr>
            <a:spLocks noGrp="1"/>
          </p:cNvSpPr>
          <p:nvPr>
            <p:ph type="title"/>
          </p:nvPr>
        </p:nvSpPr>
        <p:spPr/>
        <p:txBody>
          <a:bodyPr>
            <a:normAutofit fontScale="90000"/>
          </a:bodyPr>
          <a:lstStyle/>
          <a:p>
            <a:r>
              <a:rPr lang="it-IT" b="1" dirty="0" smtClean="0"/>
              <a:t>Water </a:t>
            </a:r>
            <a:r>
              <a:rPr lang="it-IT" b="1" dirty="0" err="1"/>
              <a:t>energy</a:t>
            </a:r>
            <a:r>
              <a:rPr lang="it-IT" b="1" dirty="0"/>
              <a:t> </a:t>
            </a:r>
            <a:r>
              <a:rPr lang="it-IT" dirty="0" smtClean="0"/>
              <a:t/>
            </a:r>
            <a:br>
              <a:rPr lang="it-IT" dirty="0" smtClean="0"/>
            </a:br>
            <a:r>
              <a:rPr lang="en-GB" dirty="0"/>
              <a:t>Comparison and </a:t>
            </a:r>
            <a:r>
              <a:rPr lang="en-GB" dirty="0" smtClean="0"/>
              <a:t>in-depth </a:t>
            </a:r>
            <a:r>
              <a:rPr lang="en-GB" dirty="0"/>
              <a:t>analysis with an expert</a:t>
            </a:r>
            <a:endParaRPr lang="it-IT" dirty="0"/>
          </a:p>
        </p:txBody>
      </p:sp>
      <p:pic>
        <p:nvPicPr>
          <p:cNvPr id="11" name="Immagine 10"/>
          <p:cNvPicPr>
            <a:picLocks noChangeAspect="1"/>
          </p:cNvPicPr>
          <p:nvPr/>
        </p:nvPicPr>
        <p:blipFill rotWithShape="1">
          <a:blip r:embed="rId5">
            <a:extLst>
              <a:ext uri="{28A0092B-C50C-407E-A947-70E740481C1C}">
                <a14:useLocalDpi xmlns:a14="http://schemas.microsoft.com/office/drawing/2010/main" val="0"/>
              </a:ext>
            </a:extLst>
          </a:blip>
          <a:srcRect l="7724" t="10104" r="7572" b="-6034"/>
          <a:stretch/>
        </p:blipFill>
        <p:spPr>
          <a:xfrm>
            <a:off x="61749" y="4819566"/>
            <a:ext cx="2489459" cy="1585917"/>
          </a:xfrm>
          <a:prstGeom prst="rect">
            <a:avLst/>
          </a:prstGeom>
        </p:spPr>
      </p:pic>
    </p:spTree>
    <p:extLst>
      <p:ext uri="{BB962C8B-B14F-4D97-AF65-F5344CB8AC3E}">
        <p14:creationId xmlns:p14="http://schemas.microsoft.com/office/powerpoint/2010/main" val="4066328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39554" y="789671"/>
            <a:ext cx="7867508" cy="1207295"/>
          </a:xfrm>
        </p:spPr>
        <p:txBody>
          <a:bodyPr>
            <a:normAutofit fontScale="90000"/>
          </a:bodyPr>
          <a:lstStyle/>
          <a:p>
            <a:r>
              <a:rPr lang="it-IT" dirty="0"/>
              <a:t> </a:t>
            </a:r>
            <a:r>
              <a:rPr lang="it-IT" dirty="0" smtClean="0"/>
              <a:t> </a:t>
            </a:r>
            <a:r>
              <a:rPr lang="it-IT" sz="3100" dirty="0" smtClean="0"/>
              <a:t/>
            </a:r>
            <a:br>
              <a:rPr lang="it-IT" sz="3100" dirty="0" smtClean="0"/>
            </a:br>
            <a:r>
              <a:rPr lang="it-IT" sz="3100" dirty="0" smtClean="0"/>
              <a:t>Building </a:t>
            </a:r>
            <a:r>
              <a:rPr lang="it-IT" sz="3100" dirty="0"/>
              <a:t>and </a:t>
            </a:r>
            <a:r>
              <a:rPr lang="it-IT" sz="3100" dirty="0" err="1"/>
              <a:t>creating</a:t>
            </a:r>
            <a:r>
              <a:rPr lang="it-IT" sz="3100" dirty="0"/>
              <a:t> </a:t>
            </a:r>
            <a:r>
              <a:rPr lang="it-IT" sz="3100" dirty="0" err="1"/>
              <a:t>models</a:t>
            </a:r>
            <a:r>
              <a:rPr lang="it-IT" dirty="0"/>
              <a:t/>
            </a:r>
            <a:br>
              <a:rPr lang="it-IT" dirty="0"/>
            </a:br>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1774083" y="5875283"/>
            <a:ext cx="7945820" cy="810580"/>
          </a:xfrm>
          <a:prstGeom prst="rect">
            <a:avLst/>
          </a:prstGeom>
        </p:spPr>
      </p:pic>
      <p:pic>
        <p:nvPicPr>
          <p:cNvPr id="10" name="Immagine 9"/>
          <p:cNvPicPr>
            <a:picLocks noChangeAspect="1"/>
          </p:cNvPicPr>
          <p:nvPr/>
        </p:nvPicPr>
        <p:blipFill rotWithShape="1">
          <a:blip r:embed="rId3">
            <a:extLst>
              <a:ext uri="{28A0092B-C50C-407E-A947-70E740481C1C}">
                <a14:useLocalDpi xmlns:a14="http://schemas.microsoft.com/office/drawing/2010/main" val="0"/>
              </a:ext>
            </a:extLst>
          </a:blip>
          <a:srcRect l="18784" t="4893"/>
          <a:stretch/>
        </p:blipFill>
        <p:spPr>
          <a:xfrm>
            <a:off x="1774083" y="1918238"/>
            <a:ext cx="4206303" cy="3694287"/>
          </a:xfrm>
          <a:prstGeom prst="rect">
            <a:avLst/>
          </a:prstGeom>
        </p:spPr>
      </p:pic>
      <p:pic>
        <p:nvPicPr>
          <p:cNvPr id="11" name="Immagin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312" y="2174973"/>
            <a:ext cx="2578164" cy="3437552"/>
          </a:xfrm>
          <a:prstGeom prst="rect">
            <a:avLst/>
          </a:prstGeom>
        </p:spPr>
      </p:pic>
      <p:sp>
        <p:nvSpPr>
          <p:cNvPr id="9" name="Titolo 1"/>
          <p:cNvSpPr txBox="1">
            <a:spLocks/>
          </p:cNvSpPr>
          <p:nvPr/>
        </p:nvSpPr>
        <p:spPr>
          <a:xfrm>
            <a:off x="1339554" y="-140582"/>
            <a:ext cx="9784080" cy="1508760"/>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it-IT" dirty="0" err="1" smtClean="0"/>
              <a:t>What</a:t>
            </a:r>
            <a:r>
              <a:rPr lang="it-IT" dirty="0" smtClean="0"/>
              <a:t> </a:t>
            </a:r>
            <a:r>
              <a:rPr lang="it-IT" dirty="0" err="1" smtClean="0"/>
              <a:t>is</a:t>
            </a:r>
            <a:r>
              <a:rPr lang="it-IT" dirty="0" smtClean="0"/>
              <a:t> water </a:t>
            </a:r>
            <a:r>
              <a:rPr lang="it-IT" dirty="0" err="1" smtClean="0"/>
              <a:t>energy</a:t>
            </a:r>
            <a:r>
              <a:rPr lang="it-IT" dirty="0" smtClean="0"/>
              <a:t> ?</a:t>
            </a:r>
            <a:endParaRPr lang="it-IT" dirty="0"/>
          </a:p>
        </p:txBody>
      </p:sp>
    </p:spTree>
    <p:extLst>
      <p:ext uri="{BB962C8B-B14F-4D97-AF65-F5344CB8AC3E}">
        <p14:creationId xmlns:p14="http://schemas.microsoft.com/office/powerpoint/2010/main" val="4174093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339554" y="2216865"/>
            <a:ext cx="9784080" cy="4206240"/>
          </a:xfrm>
        </p:spPr>
        <p:txBody>
          <a:bodyPr/>
          <a:lstStyle/>
          <a:p>
            <a:endParaRPr lang="it-IT" dirty="0"/>
          </a:p>
          <a:p>
            <a:endParaRPr lang="it-IT" dirty="0"/>
          </a:p>
          <a:p>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2858815" y="5612525"/>
            <a:ext cx="7945820" cy="810580"/>
          </a:xfrm>
          <a:prstGeom prst="rect">
            <a:avLst/>
          </a:prstGeom>
        </p:spPr>
      </p:pic>
      <p:sp>
        <p:nvSpPr>
          <p:cNvPr id="5" name="Rettangolo 4"/>
          <p:cNvSpPr/>
          <p:nvPr/>
        </p:nvSpPr>
        <p:spPr>
          <a:xfrm>
            <a:off x="2812557" y="1300654"/>
            <a:ext cx="6096000" cy="369332"/>
          </a:xfrm>
          <a:prstGeom prst="rect">
            <a:avLst/>
          </a:prstGeom>
        </p:spPr>
        <p:txBody>
          <a:bodyPr>
            <a:spAutoFit/>
          </a:bodyPr>
          <a:lstStyle/>
          <a:p>
            <a:r>
              <a:rPr lang="it-IT" dirty="0"/>
              <a:t>Building, </a:t>
            </a:r>
            <a:r>
              <a:rPr lang="it-IT" dirty="0" err="1"/>
              <a:t>creating</a:t>
            </a:r>
            <a:r>
              <a:rPr lang="it-IT" dirty="0"/>
              <a:t> and </a:t>
            </a:r>
            <a:r>
              <a:rPr lang="it-IT" dirty="0" err="1"/>
              <a:t>assembling</a:t>
            </a:r>
            <a:r>
              <a:rPr lang="it-IT" dirty="0"/>
              <a:t> </a:t>
            </a:r>
            <a:r>
              <a:rPr lang="it-IT" dirty="0" err="1"/>
              <a:t>models</a:t>
            </a:r>
            <a:endParaRPr lang="it-IT" dirty="0"/>
          </a:p>
        </p:txBody>
      </p:sp>
      <p:pic>
        <p:nvPicPr>
          <p:cNvPr id="13" name="Immagin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2557" y="2133600"/>
            <a:ext cx="3790084" cy="2842563"/>
          </a:xfrm>
          <a:prstGeom prst="rect">
            <a:avLst/>
          </a:prstGeom>
        </p:spPr>
      </p:pic>
      <p:pic>
        <p:nvPicPr>
          <p:cNvPr id="14" name="Immagin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5986" y="2133601"/>
            <a:ext cx="3799973" cy="2849980"/>
          </a:xfrm>
          <a:prstGeom prst="rect">
            <a:avLst/>
          </a:prstGeom>
        </p:spPr>
      </p:pic>
      <p:sp>
        <p:nvSpPr>
          <p:cNvPr id="8" name="Titolo 1"/>
          <p:cNvSpPr txBox="1">
            <a:spLocks/>
          </p:cNvSpPr>
          <p:nvPr/>
        </p:nvSpPr>
        <p:spPr>
          <a:xfrm>
            <a:off x="1339554" y="-140582"/>
            <a:ext cx="9784080" cy="1508760"/>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it-IT" dirty="0" err="1" smtClean="0"/>
              <a:t>What</a:t>
            </a:r>
            <a:r>
              <a:rPr lang="it-IT" dirty="0" smtClean="0"/>
              <a:t> </a:t>
            </a:r>
            <a:r>
              <a:rPr lang="it-IT" dirty="0" err="1" smtClean="0"/>
              <a:t>is</a:t>
            </a:r>
            <a:r>
              <a:rPr lang="it-IT" dirty="0" smtClean="0"/>
              <a:t> water </a:t>
            </a:r>
            <a:r>
              <a:rPr lang="it-IT" dirty="0" err="1" smtClean="0"/>
              <a:t>energy</a:t>
            </a:r>
            <a:r>
              <a:rPr lang="it-IT" dirty="0" smtClean="0"/>
              <a:t> ?</a:t>
            </a:r>
            <a:endParaRPr lang="it-IT" dirty="0"/>
          </a:p>
        </p:txBody>
      </p:sp>
      <p:sp>
        <p:nvSpPr>
          <p:cNvPr id="6" name="Titolo 5"/>
          <p:cNvSpPr>
            <a:spLocks noGrp="1"/>
          </p:cNvSpPr>
          <p:nvPr>
            <p:ph type="title"/>
          </p:nvPr>
        </p:nvSpPr>
        <p:spPr/>
        <p:txBody>
          <a:bodyPr>
            <a:normAutofit/>
          </a:bodyPr>
          <a:lstStyle/>
          <a:p>
            <a:r>
              <a:rPr lang="it-IT" sz="2400" dirty="0" smtClean="0"/>
              <a:t>   Building </a:t>
            </a:r>
            <a:r>
              <a:rPr lang="it-IT" sz="2400" dirty="0"/>
              <a:t>and </a:t>
            </a:r>
            <a:r>
              <a:rPr lang="it-IT" sz="2400" dirty="0" err="1"/>
              <a:t>creating</a:t>
            </a:r>
            <a:r>
              <a:rPr lang="it-IT" sz="2400" dirty="0"/>
              <a:t> </a:t>
            </a:r>
            <a:r>
              <a:rPr lang="it-IT" sz="2400" dirty="0" err="1"/>
              <a:t>models</a:t>
            </a:r>
            <a:endParaRPr lang="it-IT" sz="2400" dirty="0"/>
          </a:p>
        </p:txBody>
      </p:sp>
    </p:spTree>
    <p:extLst>
      <p:ext uri="{BB962C8B-B14F-4D97-AF65-F5344CB8AC3E}">
        <p14:creationId xmlns:p14="http://schemas.microsoft.com/office/powerpoint/2010/main" val="1878485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rotWithShape="1">
          <a:blip r:embed="rId2">
            <a:extLst>
              <a:ext uri="{28A0092B-C50C-407E-A947-70E740481C1C}">
                <a14:useLocalDpi xmlns:a14="http://schemas.microsoft.com/office/drawing/2010/main" val="0"/>
              </a:ext>
            </a:extLst>
          </a:blip>
          <a:srcRect l="5623" t="535" r="14658" b="24230"/>
          <a:stretch/>
        </p:blipFill>
        <p:spPr>
          <a:xfrm>
            <a:off x="479071" y="3115478"/>
            <a:ext cx="4923246" cy="3484716"/>
          </a:xfrm>
          <a:prstGeom prst="rect">
            <a:avLst/>
          </a:prstGeom>
        </p:spPr>
      </p:pic>
      <p:pic>
        <p:nvPicPr>
          <p:cNvPr id="4" name="Immagine 3"/>
          <p:cNvPicPr>
            <a:picLocks noChangeAspect="1"/>
          </p:cNvPicPr>
          <p:nvPr/>
        </p:nvPicPr>
        <p:blipFill rotWithShape="1">
          <a:blip r:embed="rId3">
            <a:extLst>
              <a:ext uri="{28A0092B-C50C-407E-A947-70E740481C1C}">
                <a14:useLocalDpi xmlns:a14="http://schemas.microsoft.com/office/drawing/2010/main" val="0"/>
              </a:ext>
            </a:extLst>
          </a:blip>
          <a:srcRect t="87889" r="782"/>
          <a:stretch/>
        </p:blipFill>
        <p:spPr>
          <a:xfrm>
            <a:off x="6051063" y="264692"/>
            <a:ext cx="5875283" cy="599358"/>
          </a:xfrm>
          <a:prstGeom prst="rect">
            <a:avLst/>
          </a:prstGeom>
        </p:spPr>
      </p:pic>
      <p:sp>
        <p:nvSpPr>
          <p:cNvPr id="7" name="Titolo 6"/>
          <p:cNvSpPr>
            <a:spLocks noGrp="1"/>
          </p:cNvSpPr>
          <p:nvPr>
            <p:ph type="title"/>
          </p:nvPr>
        </p:nvSpPr>
        <p:spPr/>
        <p:txBody>
          <a:bodyPr/>
          <a:lstStyle/>
          <a:p>
            <a:r>
              <a:rPr lang="it-IT" dirty="0" smtClean="0"/>
              <a:t>Water </a:t>
            </a:r>
            <a:r>
              <a:rPr lang="it-IT" dirty="0" err="1"/>
              <a:t>energy</a:t>
            </a:r>
            <a:r>
              <a:rPr lang="it-IT" dirty="0"/>
              <a:t> </a:t>
            </a:r>
          </a:p>
        </p:txBody>
      </p:sp>
      <p:sp>
        <p:nvSpPr>
          <p:cNvPr id="2" name="Titolo 6">
            <a:extLst>
              <a:ext uri="{FF2B5EF4-FFF2-40B4-BE49-F238E27FC236}">
                <a16:creationId xmlns:a16="http://schemas.microsoft.com/office/drawing/2014/main" id="{D3CD1109-038A-CD4C-BF90-F531321697BB}"/>
              </a:ext>
            </a:extLst>
          </p:cNvPr>
          <p:cNvSpPr txBox="1">
            <a:spLocks noGrp="1"/>
          </p:cNvSpPr>
          <p:nvPr>
            <p:ph idx="1"/>
          </p:nvPr>
        </p:nvSpPr>
        <p:spPr>
          <a:xfrm>
            <a:off x="846873" y="2090893"/>
            <a:ext cx="7067271" cy="347213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t>Other </a:t>
            </a:r>
            <a:r>
              <a:rPr lang="en-GB" dirty="0"/>
              <a:t>in-depth </a:t>
            </a:r>
            <a:r>
              <a:rPr lang="en-GB" dirty="0" smtClean="0"/>
              <a:t>activities</a:t>
            </a:r>
            <a:endParaRPr lang="it-IT" dirty="0"/>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7037" y="2070205"/>
            <a:ext cx="3049271" cy="1715215"/>
          </a:xfrm>
          <a:prstGeom prst="rect">
            <a:avLst/>
          </a:prstGeom>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8506" y="2945433"/>
            <a:ext cx="4394009" cy="2471631"/>
          </a:xfrm>
          <a:prstGeom prst="rect">
            <a:avLst/>
          </a:prstGeom>
        </p:spPr>
      </p:pic>
      <p:pic>
        <p:nvPicPr>
          <p:cNvPr id="11" name="Immagin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9655732" y="4211560"/>
            <a:ext cx="1715214" cy="3049270"/>
          </a:xfrm>
          <a:prstGeom prst="rect">
            <a:avLst/>
          </a:prstGeom>
        </p:spPr>
      </p:pic>
    </p:spTree>
    <p:extLst>
      <p:ext uri="{BB962C8B-B14F-4D97-AF65-F5344CB8AC3E}">
        <p14:creationId xmlns:p14="http://schemas.microsoft.com/office/powerpoint/2010/main" val="1209849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4">
            <a:extLst>
              <a:ext uri="{28A0092B-C50C-407E-A947-70E740481C1C}">
                <a14:useLocalDpi xmlns:a14="http://schemas.microsoft.com/office/drawing/2010/main" val="0"/>
              </a:ext>
            </a:extLst>
          </a:blip>
          <a:srcRect t="87889" r="782"/>
          <a:stretch/>
        </p:blipFill>
        <p:spPr>
          <a:xfrm>
            <a:off x="2393519" y="80737"/>
            <a:ext cx="7945820" cy="810580"/>
          </a:xfrm>
          <a:prstGeom prst="rect">
            <a:avLst/>
          </a:prstGeom>
        </p:spPr>
      </p:pic>
      <p:sp>
        <p:nvSpPr>
          <p:cNvPr id="7" name="Titolo 6"/>
          <p:cNvSpPr>
            <a:spLocks noGrp="1"/>
          </p:cNvSpPr>
          <p:nvPr>
            <p:ph type="title"/>
          </p:nvPr>
        </p:nvSpPr>
        <p:spPr>
          <a:xfrm>
            <a:off x="1511192" y="5948917"/>
            <a:ext cx="8911687" cy="635472"/>
          </a:xfrm>
        </p:spPr>
        <p:txBody>
          <a:bodyPr>
            <a:normAutofit/>
          </a:bodyPr>
          <a:lstStyle/>
          <a:p>
            <a:r>
              <a:rPr lang="it-IT" sz="3200" b="1" dirty="0" smtClean="0"/>
              <a:t>Water </a:t>
            </a:r>
            <a:r>
              <a:rPr lang="it-IT" sz="3200" b="1" dirty="0" err="1"/>
              <a:t>energy</a:t>
            </a:r>
            <a:r>
              <a:rPr lang="it-IT" sz="3200" b="1" dirty="0"/>
              <a:t> </a:t>
            </a:r>
          </a:p>
        </p:txBody>
      </p:sp>
      <p:sp>
        <p:nvSpPr>
          <p:cNvPr id="2" name="Titolo 6">
            <a:extLst>
              <a:ext uri="{FF2B5EF4-FFF2-40B4-BE49-F238E27FC236}">
                <a16:creationId xmlns:a16="http://schemas.microsoft.com/office/drawing/2014/main" id="{D3CD1109-038A-CD4C-BF90-F531321697BB}"/>
              </a:ext>
            </a:extLst>
          </p:cNvPr>
          <p:cNvSpPr txBox="1">
            <a:spLocks noGrp="1"/>
          </p:cNvSpPr>
          <p:nvPr>
            <p:ph idx="1"/>
          </p:nvPr>
        </p:nvSpPr>
        <p:spPr>
          <a:xfrm>
            <a:off x="2689335" y="1370862"/>
            <a:ext cx="4384128" cy="432570"/>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dirty="0" smtClean="0">
                <a:solidFill>
                  <a:schemeClr val="bg2">
                    <a:lumMod val="50000"/>
                  </a:schemeClr>
                </a:solidFill>
              </a:rPr>
              <a:t>Other </a:t>
            </a:r>
            <a:r>
              <a:rPr lang="en-GB" sz="2800" dirty="0">
                <a:solidFill>
                  <a:schemeClr val="bg2">
                    <a:lumMod val="50000"/>
                  </a:schemeClr>
                </a:solidFill>
              </a:rPr>
              <a:t>in-depth </a:t>
            </a:r>
            <a:r>
              <a:rPr lang="en-GB" sz="2800" dirty="0" smtClean="0">
                <a:solidFill>
                  <a:schemeClr val="bg2">
                    <a:lumMod val="50000"/>
                  </a:schemeClr>
                </a:solidFill>
              </a:rPr>
              <a:t>activities</a:t>
            </a:r>
            <a:endParaRPr lang="it-IT" sz="2800" dirty="0">
              <a:solidFill>
                <a:schemeClr val="bg2">
                  <a:lumMod val="50000"/>
                </a:schemeClr>
              </a:solidFill>
            </a:endParaRPr>
          </a:p>
        </p:txBody>
      </p:sp>
      <p:pic>
        <p:nvPicPr>
          <p:cNvPr id="3" name="WhatsApp Video 2021-12-09 at 20.44.0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18226" y="2621704"/>
            <a:ext cx="6022429" cy="3312336"/>
          </a:xfrm>
          <a:prstGeom prst="rect">
            <a:avLst/>
          </a:prstGeom>
        </p:spPr>
      </p:pic>
    </p:spTree>
    <p:extLst>
      <p:ext uri="{BB962C8B-B14F-4D97-AF65-F5344CB8AC3E}">
        <p14:creationId xmlns:p14="http://schemas.microsoft.com/office/powerpoint/2010/main" val="1912171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2858815" y="5612525"/>
            <a:ext cx="7945820" cy="810580"/>
          </a:xfrm>
          <a:prstGeom prst="rect">
            <a:avLst/>
          </a:prstGeom>
        </p:spPr>
      </p:pic>
      <p:sp>
        <p:nvSpPr>
          <p:cNvPr id="7" name="Titolo 6"/>
          <p:cNvSpPr>
            <a:spLocks noGrp="1"/>
          </p:cNvSpPr>
          <p:nvPr>
            <p:ph type="title"/>
          </p:nvPr>
        </p:nvSpPr>
        <p:spPr/>
        <p:txBody>
          <a:bodyPr/>
          <a:lstStyle/>
          <a:p>
            <a:r>
              <a:rPr lang="it-IT" dirty="0" smtClean="0"/>
              <a:t>Water </a:t>
            </a:r>
            <a:r>
              <a:rPr lang="it-IT" dirty="0" err="1"/>
              <a:t>energy</a:t>
            </a:r>
            <a:r>
              <a:rPr lang="it-IT" dirty="0"/>
              <a:t> </a:t>
            </a:r>
          </a:p>
        </p:txBody>
      </p:sp>
      <p:sp>
        <p:nvSpPr>
          <p:cNvPr id="2" name="Titolo 6">
            <a:extLst>
              <a:ext uri="{FF2B5EF4-FFF2-40B4-BE49-F238E27FC236}">
                <a16:creationId xmlns:a16="http://schemas.microsoft.com/office/drawing/2014/main" id="{D3CD1109-038A-CD4C-BF90-F531321697BB}"/>
              </a:ext>
            </a:extLst>
          </p:cNvPr>
          <p:cNvSpPr txBox="1">
            <a:spLocks noGrp="1"/>
          </p:cNvSpPr>
          <p:nvPr>
            <p:ph idx="1"/>
          </p:nvPr>
        </p:nvSpPr>
        <p:spPr>
          <a:xfrm>
            <a:off x="2374025" y="1258081"/>
            <a:ext cx="8915400" cy="377666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solidFill>
                  <a:schemeClr val="bg2">
                    <a:lumMod val="50000"/>
                  </a:schemeClr>
                </a:solidFill>
              </a:rPr>
              <a:t>Other </a:t>
            </a:r>
            <a:r>
              <a:rPr lang="en-GB" dirty="0">
                <a:solidFill>
                  <a:schemeClr val="bg2">
                    <a:lumMod val="50000"/>
                  </a:schemeClr>
                </a:solidFill>
              </a:rPr>
              <a:t>in-depth </a:t>
            </a:r>
            <a:r>
              <a:rPr lang="en-GB" dirty="0" smtClean="0">
                <a:solidFill>
                  <a:schemeClr val="bg2">
                    <a:lumMod val="50000"/>
                  </a:schemeClr>
                </a:solidFill>
              </a:rPr>
              <a:t>activities</a:t>
            </a:r>
            <a:endParaRPr lang="it-IT" dirty="0">
              <a:solidFill>
                <a:schemeClr val="bg2">
                  <a:lumMod val="50000"/>
                </a:schemeClr>
              </a:solidFill>
            </a:endParaRPr>
          </a:p>
        </p:txBody>
      </p:sp>
      <p:pic>
        <p:nvPicPr>
          <p:cNvPr id="11" name="Immagine 10"/>
          <p:cNvPicPr>
            <a:picLocks noChangeAspect="1"/>
          </p:cNvPicPr>
          <p:nvPr/>
        </p:nvPicPr>
        <p:blipFill rotWithShape="1">
          <a:blip r:embed="rId3">
            <a:extLst>
              <a:ext uri="{28A0092B-C50C-407E-A947-70E740481C1C}">
                <a14:useLocalDpi xmlns:a14="http://schemas.microsoft.com/office/drawing/2010/main" val="0"/>
              </a:ext>
            </a:extLst>
          </a:blip>
          <a:srcRect l="11321" t="-1746" r="28868" b="816"/>
          <a:stretch/>
        </p:blipFill>
        <p:spPr>
          <a:xfrm rot="5400000">
            <a:off x="2881055" y="2304414"/>
            <a:ext cx="3183854" cy="3022134"/>
          </a:xfrm>
          <a:prstGeom prst="rect">
            <a:avLst/>
          </a:prstGeom>
        </p:spPr>
      </p:pic>
      <p:pic>
        <p:nvPicPr>
          <p:cNvPr id="12" name="Immagine 11"/>
          <p:cNvPicPr>
            <a:picLocks noChangeAspect="1"/>
          </p:cNvPicPr>
          <p:nvPr/>
        </p:nvPicPr>
        <p:blipFill rotWithShape="1">
          <a:blip r:embed="rId4">
            <a:extLst>
              <a:ext uri="{28A0092B-C50C-407E-A947-70E740481C1C}">
                <a14:useLocalDpi xmlns:a14="http://schemas.microsoft.com/office/drawing/2010/main" val="0"/>
              </a:ext>
            </a:extLst>
          </a:blip>
          <a:srcRect l="18669" t="-3324" r="28017" b="1"/>
          <a:stretch/>
        </p:blipFill>
        <p:spPr>
          <a:xfrm>
            <a:off x="8544248" y="2297767"/>
            <a:ext cx="2784517" cy="3035427"/>
          </a:xfrm>
          <a:prstGeom prst="rect">
            <a:avLst/>
          </a:prstGeom>
        </p:spPr>
      </p:pic>
      <p:pic>
        <p:nvPicPr>
          <p:cNvPr id="14" name="Immagine 13"/>
          <p:cNvPicPr>
            <a:picLocks noChangeAspect="1"/>
          </p:cNvPicPr>
          <p:nvPr/>
        </p:nvPicPr>
        <p:blipFill rotWithShape="1">
          <a:blip r:embed="rId5">
            <a:extLst>
              <a:ext uri="{28A0092B-C50C-407E-A947-70E740481C1C}">
                <a14:useLocalDpi xmlns:a14="http://schemas.microsoft.com/office/drawing/2010/main" val="0"/>
              </a:ext>
            </a:extLst>
          </a:blip>
          <a:srcRect l="6625" t="-5054" r="15186" b="593"/>
          <a:stretch/>
        </p:blipFill>
        <p:spPr>
          <a:xfrm rot="5400000">
            <a:off x="-124819" y="2624133"/>
            <a:ext cx="3224171" cy="2423013"/>
          </a:xfrm>
          <a:prstGeom prst="rect">
            <a:avLst/>
          </a:prstGeom>
        </p:spPr>
      </p:pic>
      <p:pic>
        <p:nvPicPr>
          <p:cNvPr id="9" name="Immagine 8"/>
          <p:cNvPicPr>
            <a:picLocks noChangeAspect="1"/>
          </p:cNvPicPr>
          <p:nvPr/>
        </p:nvPicPr>
        <p:blipFill rotWithShape="1">
          <a:blip r:embed="rId5">
            <a:extLst>
              <a:ext uri="{28A0092B-C50C-407E-A947-70E740481C1C}">
                <a14:useLocalDpi xmlns:a14="http://schemas.microsoft.com/office/drawing/2010/main" val="0"/>
              </a:ext>
            </a:extLst>
          </a:blip>
          <a:srcRect l="6625" t="-5054" r="15186" b="593"/>
          <a:stretch/>
        </p:blipFill>
        <p:spPr>
          <a:xfrm rot="5400000">
            <a:off x="5810478" y="2680022"/>
            <a:ext cx="3076685" cy="2312175"/>
          </a:xfrm>
          <a:prstGeom prst="rect">
            <a:avLst/>
          </a:prstGeom>
        </p:spPr>
      </p:pic>
    </p:spTree>
    <p:extLst>
      <p:ext uri="{BB962C8B-B14F-4D97-AF65-F5344CB8AC3E}">
        <p14:creationId xmlns:p14="http://schemas.microsoft.com/office/powerpoint/2010/main" val="3478392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l="28540" t="18493" r="10992" b="14347"/>
          <a:stretch/>
        </p:blipFill>
        <p:spPr>
          <a:xfrm>
            <a:off x="5239728" y="2498163"/>
            <a:ext cx="6243297" cy="3900551"/>
          </a:xfrm>
          <a:prstGeom prst="rect">
            <a:avLst/>
          </a:prstGeom>
        </p:spPr>
      </p:pic>
      <p:sp>
        <p:nvSpPr>
          <p:cNvPr id="5" name="Titolo 1"/>
          <p:cNvSpPr>
            <a:spLocks noGrp="1"/>
          </p:cNvSpPr>
          <p:nvPr>
            <p:ph type="title"/>
          </p:nvPr>
        </p:nvSpPr>
        <p:spPr/>
        <p:txBody>
          <a:bodyPr>
            <a:normAutofit/>
          </a:bodyPr>
          <a:lstStyle/>
          <a:p>
            <a:r>
              <a:rPr lang="it-IT" sz="3600" dirty="0"/>
              <a:t>RESEARCH </a:t>
            </a:r>
            <a:br>
              <a:rPr lang="it-IT" sz="3600" dirty="0"/>
            </a:br>
            <a:endParaRPr lang="it-IT" sz="3600" dirty="0"/>
          </a:p>
        </p:txBody>
      </p:sp>
      <p:pic>
        <p:nvPicPr>
          <p:cNvPr id="3" name="Immagine 2"/>
          <p:cNvPicPr>
            <a:picLocks noChangeAspect="1"/>
          </p:cNvPicPr>
          <p:nvPr/>
        </p:nvPicPr>
        <p:blipFill rotWithShape="1">
          <a:blip r:embed="rId3">
            <a:extLst>
              <a:ext uri="{28A0092B-C50C-407E-A947-70E740481C1C}">
                <a14:useLocalDpi xmlns:a14="http://schemas.microsoft.com/office/drawing/2010/main" val="0"/>
              </a:ext>
            </a:extLst>
          </a:blip>
          <a:srcRect l="11379" t="34942" r="3678" b="13870"/>
          <a:stretch/>
        </p:blipFill>
        <p:spPr>
          <a:xfrm>
            <a:off x="7981323" y="323000"/>
            <a:ext cx="3154708" cy="1425809"/>
          </a:xfrm>
          <a:prstGeom prst="rect">
            <a:avLst/>
          </a:prstGeom>
        </p:spPr>
      </p:pic>
      <p:pic>
        <p:nvPicPr>
          <p:cNvPr id="7" name="Immagine 6"/>
          <p:cNvPicPr>
            <a:picLocks noChangeAspect="1"/>
          </p:cNvPicPr>
          <p:nvPr/>
        </p:nvPicPr>
        <p:blipFill rotWithShape="1">
          <a:blip r:embed="rId4">
            <a:extLst>
              <a:ext uri="{28A0092B-C50C-407E-A947-70E740481C1C}">
                <a14:useLocalDpi xmlns:a14="http://schemas.microsoft.com/office/drawing/2010/main" val="0"/>
              </a:ext>
            </a:extLst>
          </a:blip>
          <a:srcRect l="1384" t="25451" r="-2139" b="6289"/>
          <a:stretch/>
        </p:blipFill>
        <p:spPr>
          <a:xfrm>
            <a:off x="672166" y="2186152"/>
            <a:ext cx="4235699" cy="2152222"/>
          </a:xfrm>
          <a:prstGeom prst="rect">
            <a:avLst/>
          </a:prstGeom>
        </p:spPr>
      </p:pic>
      <p:pic>
        <p:nvPicPr>
          <p:cNvPr id="8" name="Immagine 7"/>
          <p:cNvPicPr>
            <a:picLocks noChangeAspect="1"/>
          </p:cNvPicPr>
          <p:nvPr/>
        </p:nvPicPr>
        <p:blipFill rotWithShape="1">
          <a:blip r:embed="rId5">
            <a:extLst>
              <a:ext uri="{28A0092B-C50C-407E-A947-70E740481C1C}">
                <a14:useLocalDpi xmlns:a14="http://schemas.microsoft.com/office/drawing/2010/main" val="0"/>
              </a:ext>
            </a:extLst>
          </a:blip>
          <a:srcRect t="10598" b="32308"/>
          <a:stretch/>
        </p:blipFill>
        <p:spPr>
          <a:xfrm>
            <a:off x="740498" y="4879969"/>
            <a:ext cx="4099034" cy="1755228"/>
          </a:xfrm>
          <a:prstGeom prst="rect">
            <a:avLst/>
          </a:prstGeom>
        </p:spPr>
      </p:pic>
    </p:spTree>
    <p:extLst>
      <p:ext uri="{BB962C8B-B14F-4D97-AF65-F5344CB8AC3E}">
        <p14:creationId xmlns:p14="http://schemas.microsoft.com/office/powerpoint/2010/main" val="3630284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rotWithShape="1">
          <a:blip r:embed="rId2">
            <a:extLst>
              <a:ext uri="{28A0092B-C50C-407E-A947-70E740481C1C}">
                <a14:useLocalDpi xmlns:a14="http://schemas.microsoft.com/office/drawing/2010/main" val="0"/>
              </a:ext>
            </a:extLst>
          </a:blip>
          <a:srcRect t="8174" r="47126"/>
          <a:stretch/>
        </p:blipFill>
        <p:spPr>
          <a:xfrm>
            <a:off x="8907285" y="3346100"/>
            <a:ext cx="2087711" cy="2039490"/>
          </a:xfrm>
          <a:prstGeom prst="rect">
            <a:avLst/>
          </a:prstGeom>
        </p:spPr>
      </p:pic>
      <p:sp>
        <p:nvSpPr>
          <p:cNvPr id="2" name="Titolo 1"/>
          <p:cNvSpPr>
            <a:spLocks noGrp="1"/>
          </p:cNvSpPr>
          <p:nvPr>
            <p:ph type="title"/>
          </p:nvPr>
        </p:nvSpPr>
        <p:spPr>
          <a:xfrm>
            <a:off x="646111" y="452718"/>
            <a:ext cx="9404723" cy="1144854"/>
          </a:xfrm>
        </p:spPr>
        <p:txBody>
          <a:bodyPr>
            <a:normAutofit/>
          </a:bodyPr>
          <a:lstStyle/>
          <a:p>
            <a:r>
              <a:rPr lang="it-IT" sz="3600" dirty="0"/>
              <a:t>RESEARCH </a:t>
            </a:r>
            <a:br>
              <a:rPr lang="it-IT" sz="3600" dirty="0"/>
            </a:br>
            <a:r>
              <a:rPr lang="it-IT" sz="3600" cap="none" dirty="0"/>
              <a:t>Typologies of </a:t>
            </a:r>
            <a:r>
              <a:rPr lang="it-IT" sz="3600" cap="none" dirty="0" err="1"/>
              <a:t>hydro</a:t>
            </a:r>
            <a:r>
              <a:rPr lang="it-IT" sz="3600" cap="none" dirty="0"/>
              <a:t> </a:t>
            </a:r>
            <a:r>
              <a:rPr lang="it-IT" sz="3600" cap="none" dirty="0" err="1"/>
              <a:t>power</a:t>
            </a:r>
            <a:r>
              <a:rPr lang="it-IT" sz="3600" cap="none" dirty="0"/>
              <a:t> </a:t>
            </a:r>
            <a:r>
              <a:rPr lang="it-IT" sz="3600" cap="none" dirty="0" err="1"/>
              <a:t>plants</a:t>
            </a:r>
            <a:r>
              <a:rPr lang="it-IT" sz="3600" cap="none" dirty="0"/>
              <a:t> </a:t>
            </a:r>
            <a:endParaRPr lang="it-IT" sz="3600" dirty="0"/>
          </a:p>
        </p:txBody>
      </p:sp>
      <p:sp>
        <p:nvSpPr>
          <p:cNvPr id="3" name="Segnaposto contenuto 2"/>
          <p:cNvSpPr>
            <a:spLocks noGrp="1"/>
          </p:cNvSpPr>
          <p:nvPr>
            <p:ph idx="1"/>
          </p:nvPr>
        </p:nvSpPr>
        <p:spPr>
          <a:xfrm>
            <a:off x="2529863" y="1923393"/>
            <a:ext cx="8915400" cy="3824941"/>
          </a:xfrm>
        </p:spPr>
        <p:txBody>
          <a:bodyPr>
            <a:normAutofit/>
          </a:bodyPr>
          <a:lstStyle/>
          <a:p>
            <a:r>
              <a:rPr lang="it-IT" dirty="0"/>
              <a:t>Students </a:t>
            </a:r>
            <a:r>
              <a:rPr lang="it-IT" dirty="0" err="1"/>
              <a:t>viewed</a:t>
            </a:r>
            <a:r>
              <a:rPr lang="it-IT" dirty="0"/>
              <a:t> </a:t>
            </a:r>
            <a:r>
              <a:rPr lang="it-IT" dirty="0" err="1" smtClean="0"/>
              <a:t>various</a:t>
            </a:r>
            <a:r>
              <a:rPr lang="it-IT" dirty="0" smtClean="0"/>
              <a:t> </a:t>
            </a:r>
            <a:r>
              <a:rPr lang="it-IT" dirty="0" err="1" smtClean="0"/>
              <a:t>types</a:t>
            </a:r>
            <a:r>
              <a:rPr lang="it-IT" dirty="0" smtClean="0"/>
              <a:t> of </a:t>
            </a:r>
            <a:r>
              <a:rPr lang="it-IT" dirty="0" err="1" smtClean="0"/>
              <a:t>hydropower</a:t>
            </a:r>
            <a:endParaRPr lang="it-IT" dirty="0"/>
          </a:p>
          <a:p>
            <a:pPr marL="0" indent="0">
              <a:buNone/>
            </a:pPr>
            <a:endParaRPr lang="it-IT" dirty="0"/>
          </a:p>
          <a:p>
            <a:pPr marL="0" indent="0">
              <a:buNone/>
            </a:pPr>
            <a:endParaRPr lang="it-IT" dirty="0"/>
          </a:p>
        </p:txBody>
      </p:sp>
      <p:pic>
        <p:nvPicPr>
          <p:cNvPr id="4" name="Immagine 3"/>
          <p:cNvPicPr>
            <a:picLocks noChangeAspect="1"/>
          </p:cNvPicPr>
          <p:nvPr/>
        </p:nvPicPr>
        <p:blipFill rotWithShape="1">
          <a:blip r:embed="rId3">
            <a:extLst>
              <a:ext uri="{28A0092B-C50C-407E-A947-70E740481C1C}">
                <a14:useLocalDpi xmlns:a14="http://schemas.microsoft.com/office/drawing/2010/main" val="0"/>
              </a:ext>
            </a:extLst>
          </a:blip>
          <a:srcRect t="87889" r="782"/>
          <a:stretch/>
        </p:blipFill>
        <p:spPr>
          <a:xfrm>
            <a:off x="2858815" y="5824983"/>
            <a:ext cx="7945820" cy="810580"/>
          </a:xfrm>
          <a:prstGeom prst="rect">
            <a:avLst/>
          </a:prstGeom>
        </p:spPr>
      </p:pic>
      <p:pic>
        <p:nvPicPr>
          <p:cNvPr id="8" name="Immagine 7"/>
          <p:cNvPicPr>
            <a:picLocks noChangeAspect="1"/>
          </p:cNvPicPr>
          <p:nvPr/>
        </p:nvPicPr>
        <p:blipFill rotWithShape="1">
          <a:blip r:embed="rId4">
            <a:extLst>
              <a:ext uri="{28A0092B-C50C-407E-A947-70E740481C1C}">
                <a14:useLocalDpi xmlns:a14="http://schemas.microsoft.com/office/drawing/2010/main" val="0"/>
              </a:ext>
            </a:extLst>
          </a:blip>
          <a:srcRect r="1074" b="9811"/>
          <a:stretch/>
        </p:blipFill>
        <p:spPr>
          <a:xfrm>
            <a:off x="2858815" y="2323062"/>
            <a:ext cx="6414442" cy="3289463"/>
          </a:xfrm>
          <a:prstGeom prst="rect">
            <a:avLst/>
          </a:prstGeom>
        </p:spPr>
      </p:pic>
      <p:pic>
        <p:nvPicPr>
          <p:cNvPr id="6" name="Immagine 5"/>
          <p:cNvPicPr>
            <a:picLocks noChangeAspect="1"/>
          </p:cNvPicPr>
          <p:nvPr/>
        </p:nvPicPr>
        <p:blipFill rotWithShape="1">
          <a:blip r:embed="rId5">
            <a:extLst>
              <a:ext uri="{28A0092B-C50C-407E-A947-70E740481C1C}">
                <a14:useLocalDpi xmlns:a14="http://schemas.microsoft.com/office/drawing/2010/main" val="0"/>
              </a:ext>
            </a:extLst>
          </a:blip>
          <a:srcRect l="4465" t="7566" r="48095" b="7353"/>
          <a:stretch/>
        </p:blipFill>
        <p:spPr>
          <a:xfrm>
            <a:off x="871186" y="3422489"/>
            <a:ext cx="1987629" cy="2005142"/>
          </a:xfrm>
          <a:prstGeom prst="rect">
            <a:avLst/>
          </a:prstGeom>
        </p:spPr>
      </p:pic>
    </p:spTree>
    <p:extLst>
      <p:ext uri="{BB962C8B-B14F-4D97-AF65-F5344CB8AC3E}">
        <p14:creationId xmlns:p14="http://schemas.microsoft.com/office/powerpoint/2010/main" val="2928493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2409" y="677732"/>
            <a:ext cx="9253266" cy="1264234"/>
          </a:xfrm>
        </p:spPr>
        <p:txBody>
          <a:bodyPr>
            <a:normAutofit/>
          </a:bodyPr>
          <a:lstStyle/>
          <a:p>
            <a:r>
              <a:rPr lang="it-IT" dirty="0" smtClean="0"/>
              <a:t>RESEARCH </a:t>
            </a:r>
            <a:r>
              <a:rPr lang="it-IT" dirty="0"/>
              <a:t/>
            </a:r>
            <a:br>
              <a:rPr lang="it-IT" dirty="0"/>
            </a:br>
            <a:r>
              <a:rPr lang="it-IT" cap="none" dirty="0"/>
              <a:t>T</a:t>
            </a:r>
            <a:r>
              <a:rPr lang="it-IT" cap="none" dirty="0" smtClean="0"/>
              <a:t>ypologies of </a:t>
            </a:r>
            <a:r>
              <a:rPr lang="it-IT" cap="none" dirty="0" err="1" smtClean="0"/>
              <a:t>hydro</a:t>
            </a:r>
            <a:r>
              <a:rPr lang="it-IT" cap="none" dirty="0" smtClean="0"/>
              <a:t> </a:t>
            </a:r>
            <a:r>
              <a:rPr lang="it-IT" cap="none" dirty="0" err="1" smtClean="0"/>
              <a:t>power</a:t>
            </a:r>
            <a:r>
              <a:rPr lang="it-IT" cap="none" dirty="0" smtClean="0"/>
              <a:t> </a:t>
            </a:r>
            <a:r>
              <a:rPr lang="it-IT" cap="none" dirty="0" err="1" smtClean="0"/>
              <a:t>plants</a:t>
            </a:r>
            <a:r>
              <a:rPr lang="it-IT" cap="none" dirty="0" smtClean="0"/>
              <a:t> in </a:t>
            </a:r>
            <a:r>
              <a:rPr lang="it-IT" cap="none" dirty="0" err="1"/>
              <a:t>S</a:t>
            </a:r>
            <a:r>
              <a:rPr lang="it-IT" cap="none" dirty="0" err="1" smtClean="0"/>
              <a:t>icily</a:t>
            </a:r>
            <a:endParaRPr lang="it-IT" cap="none" dirty="0"/>
          </a:p>
        </p:txBody>
      </p:sp>
      <p:sp>
        <p:nvSpPr>
          <p:cNvPr id="3" name="Segnaposto contenuto 2"/>
          <p:cNvSpPr>
            <a:spLocks noGrp="1"/>
          </p:cNvSpPr>
          <p:nvPr>
            <p:ph idx="1"/>
          </p:nvPr>
        </p:nvSpPr>
        <p:spPr>
          <a:xfrm>
            <a:off x="8359227" y="2158374"/>
            <a:ext cx="3295508" cy="3987827"/>
          </a:xfrm>
        </p:spPr>
        <p:txBody>
          <a:bodyPr>
            <a:noAutofit/>
          </a:bodyPr>
          <a:lstStyle/>
          <a:p>
            <a:pPr>
              <a:lnSpc>
                <a:spcPct val="150000"/>
              </a:lnSpc>
            </a:pPr>
            <a:r>
              <a:rPr lang="en-US" sz="3600" b="1" dirty="0" smtClean="0"/>
              <a:t>Virtual </a:t>
            </a:r>
            <a:r>
              <a:rPr lang="en-US" sz="3600" b="1" dirty="0"/>
              <a:t>visit with students to the hydro power stations </a:t>
            </a:r>
            <a:endParaRPr lang="it-IT" sz="3600" b="1" dirty="0"/>
          </a:p>
          <a:p>
            <a:pPr marL="0" indent="0">
              <a:lnSpc>
                <a:spcPct val="200000"/>
              </a:lnSpc>
              <a:buNone/>
            </a:pPr>
            <a:endParaRPr lang="it-IT" sz="2400"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5780691" y="209092"/>
            <a:ext cx="6411309" cy="654039"/>
          </a:xfrm>
          <a:prstGeom prst="rect">
            <a:avLst/>
          </a:prstGeom>
        </p:spPr>
      </p:pic>
      <p:pic>
        <p:nvPicPr>
          <p:cNvPr id="8" name="Immagine 7"/>
          <p:cNvPicPr>
            <a:picLocks noChangeAspect="1"/>
          </p:cNvPicPr>
          <p:nvPr/>
        </p:nvPicPr>
        <p:blipFill rotWithShape="1">
          <a:blip r:embed="rId3">
            <a:extLst>
              <a:ext uri="{28A0092B-C50C-407E-A947-70E740481C1C}">
                <a14:useLocalDpi xmlns:a14="http://schemas.microsoft.com/office/drawing/2010/main" val="0"/>
              </a:ext>
            </a:extLst>
          </a:blip>
          <a:srcRect l="-16924" t="24259" r="13947" b="6972"/>
          <a:stretch/>
        </p:blipFill>
        <p:spPr>
          <a:xfrm>
            <a:off x="315310" y="2681249"/>
            <a:ext cx="7591841" cy="3802522"/>
          </a:xfrm>
          <a:prstGeom prst="rect">
            <a:avLst/>
          </a:prstGeom>
        </p:spPr>
      </p:pic>
      <p:pic>
        <p:nvPicPr>
          <p:cNvPr id="9" name="Immagine 8"/>
          <p:cNvPicPr>
            <a:picLocks noChangeAspect="1"/>
          </p:cNvPicPr>
          <p:nvPr/>
        </p:nvPicPr>
        <p:blipFill rotWithShape="1">
          <a:blip r:embed="rId4">
            <a:extLst>
              <a:ext uri="{28A0092B-C50C-407E-A947-70E740481C1C}">
                <a14:useLocalDpi xmlns:a14="http://schemas.microsoft.com/office/drawing/2010/main" val="0"/>
              </a:ext>
            </a:extLst>
          </a:blip>
          <a:srcRect l="37026" t="25461" r="35056" b="50838"/>
          <a:stretch/>
        </p:blipFill>
        <p:spPr>
          <a:xfrm>
            <a:off x="1587061" y="2681249"/>
            <a:ext cx="2144111" cy="1365233"/>
          </a:xfrm>
          <a:prstGeom prst="rect">
            <a:avLst/>
          </a:prstGeom>
        </p:spPr>
      </p:pic>
    </p:spTree>
    <p:extLst>
      <p:ext uri="{BB962C8B-B14F-4D97-AF65-F5344CB8AC3E}">
        <p14:creationId xmlns:p14="http://schemas.microsoft.com/office/powerpoint/2010/main" val="3465556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2409" y="677732"/>
            <a:ext cx="9253266" cy="1264234"/>
          </a:xfrm>
        </p:spPr>
        <p:txBody>
          <a:bodyPr>
            <a:normAutofit/>
          </a:bodyPr>
          <a:lstStyle/>
          <a:p>
            <a:r>
              <a:rPr lang="it-IT" dirty="0"/>
              <a:t>RESEARCH </a:t>
            </a:r>
            <a:br>
              <a:rPr lang="it-IT" dirty="0"/>
            </a:br>
            <a:r>
              <a:rPr lang="it-IT" dirty="0" smtClean="0"/>
              <a:t>Hydroelectric </a:t>
            </a:r>
            <a:r>
              <a:rPr lang="it-IT" dirty="0" err="1"/>
              <a:t>plants</a:t>
            </a:r>
            <a:r>
              <a:rPr lang="it-IT" dirty="0"/>
              <a:t> in </a:t>
            </a:r>
            <a:r>
              <a:rPr lang="it-IT" dirty="0" err="1"/>
              <a:t>siciLY</a:t>
            </a:r>
            <a:r>
              <a:rPr lang="it-IT" dirty="0"/>
              <a:t> </a:t>
            </a:r>
          </a:p>
        </p:txBody>
      </p:sp>
      <p:sp>
        <p:nvSpPr>
          <p:cNvPr id="3" name="Segnaposto contenuto 2"/>
          <p:cNvSpPr>
            <a:spLocks noGrp="1"/>
          </p:cNvSpPr>
          <p:nvPr>
            <p:ph idx="1"/>
          </p:nvPr>
        </p:nvSpPr>
        <p:spPr>
          <a:xfrm>
            <a:off x="8380248" y="2536747"/>
            <a:ext cx="3295508" cy="3987827"/>
          </a:xfrm>
        </p:spPr>
        <p:txBody>
          <a:bodyPr>
            <a:noAutofit/>
          </a:bodyPr>
          <a:lstStyle/>
          <a:p>
            <a:pPr>
              <a:lnSpc>
                <a:spcPct val="150000"/>
              </a:lnSpc>
            </a:pPr>
            <a:r>
              <a:rPr lang="en-US" sz="3600" b="1" dirty="0" smtClean="0"/>
              <a:t>Virtual </a:t>
            </a:r>
            <a:r>
              <a:rPr lang="en-US" sz="3600" b="1" dirty="0"/>
              <a:t>visit with students to the hydro power stations of Sicily</a:t>
            </a:r>
            <a:r>
              <a:rPr lang="it-IT" sz="3600" b="1" dirty="0" smtClean="0"/>
              <a:t> </a:t>
            </a:r>
            <a:endParaRPr lang="it-IT" sz="3600" b="1" dirty="0"/>
          </a:p>
          <a:p>
            <a:pPr marL="0" indent="0">
              <a:lnSpc>
                <a:spcPct val="200000"/>
              </a:lnSpc>
              <a:buNone/>
            </a:pPr>
            <a:endParaRPr lang="it-IT" sz="2400"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5780691" y="209092"/>
            <a:ext cx="6411309" cy="654039"/>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471" y="1941966"/>
            <a:ext cx="7025870" cy="4831951"/>
          </a:xfrm>
          <a:prstGeom prst="rect">
            <a:avLst/>
          </a:prstGeom>
        </p:spPr>
      </p:pic>
    </p:spTree>
    <p:extLst>
      <p:ext uri="{BB962C8B-B14F-4D97-AF65-F5344CB8AC3E}">
        <p14:creationId xmlns:p14="http://schemas.microsoft.com/office/powerpoint/2010/main" val="4280621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2409" y="677732"/>
            <a:ext cx="9253266" cy="1264234"/>
          </a:xfrm>
        </p:spPr>
        <p:txBody>
          <a:bodyPr>
            <a:normAutofit fontScale="90000"/>
          </a:bodyPr>
          <a:lstStyle/>
          <a:p>
            <a:r>
              <a:rPr lang="it-IT" dirty="0"/>
              <a:t>RESEARCH </a:t>
            </a:r>
            <a:br>
              <a:rPr lang="it-IT" dirty="0"/>
            </a:br>
            <a:r>
              <a:rPr lang="it-IT" dirty="0"/>
              <a:t>Hydroelectric </a:t>
            </a:r>
            <a:r>
              <a:rPr lang="it-IT" dirty="0" err="1"/>
              <a:t>plants</a:t>
            </a:r>
            <a:r>
              <a:rPr lang="it-IT" dirty="0"/>
              <a:t> in </a:t>
            </a:r>
            <a:r>
              <a:rPr lang="it-IT" dirty="0" err="1"/>
              <a:t>siciLY</a:t>
            </a:r>
            <a:r>
              <a:rPr lang="it-IT" dirty="0"/>
              <a:t> </a:t>
            </a:r>
            <a:br>
              <a:rPr lang="it-IT" dirty="0"/>
            </a:br>
            <a:endParaRPr lang="it-IT" dirty="0"/>
          </a:p>
        </p:txBody>
      </p:sp>
      <p:sp>
        <p:nvSpPr>
          <p:cNvPr id="3" name="Segnaposto contenuto 2"/>
          <p:cNvSpPr>
            <a:spLocks noGrp="1"/>
          </p:cNvSpPr>
          <p:nvPr>
            <p:ph idx="1"/>
          </p:nvPr>
        </p:nvSpPr>
        <p:spPr>
          <a:xfrm>
            <a:off x="8359227" y="2158374"/>
            <a:ext cx="3295508" cy="3987827"/>
          </a:xfrm>
        </p:spPr>
        <p:txBody>
          <a:bodyPr>
            <a:noAutofit/>
          </a:bodyPr>
          <a:lstStyle/>
          <a:p>
            <a:pPr>
              <a:lnSpc>
                <a:spcPct val="150000"/>
              </a:lnSpc>
            </a:pPr>
            <a:r>
              <a:rPr lang="en-US" sz="3600" b="1" dirty="0" smtClean="0"/>
              <a:t>Virtual </a:t>
            </a:r>
            <a:r>
              <a:rPr lang="en-US" sz="3600" b="1" dirty="0"/>
              <a:t>visit with students to the hydro power stations of Sicily</a:t>
            </a:r>
            <a:r>
              <a:rPr lang="it-IT" sz="3600" b="1" dirty="0" smtClean="0"/>
              <a:t> </a:t>
            </a:r>
            <a:endParaRPr lang="it-IT" sz="3600" b="1" dirty="0"/>
          </a:p>
          <a:p>
            <a:pPr marL="0" indent="0">
              <a:lnSpc>
                <a:spcPct val="200000"/>
              </a:lnSpc>
              <a:buNone/>
            </a:pPr>
            <a:endParaRPr lang="it-IT" sz="2400"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5780691" y="209092"/>
            <a:ext cx="6411309" cy="654039"/>
          </a:xfrm>
          <a:prstGeom prst="rect">
            <a:avLst/>
          </a:prstGeom>
        </p:spPr>
      </p:pic>
      <p:pic>
        <p:nvPicPr>
          <p:cNvPr id="5" name="Immagine 4"/>
          <p:cNvPicPr>
            <a:picLocks noChangeAspect="1"/>
          </p:cNvPicPr>
          <p:nvPr/>
        </p:nvPicPr>
        <p:blipFill rotWithShape="1">
          <a:blip r:embed="rId3">
            <a:extLst>
              <a:ext uri="{28A0092B-C50C-407E-A947-70E740481C1C}">
                <a14:useLocalDpi xmlns:a14="http://schemas.microsoft.com/office/drawing/2010/main" val="0"/>
              </a:ext>
            </a:extLst>
          </a:blip>
          <a:srcRect l="26646" t="27679" r="23615" b="10647"/>
          <a:stretch/>
        </p:blipFill>
        <p:spPr>
          <a:xfrm>
            <a:off x="1192409" y="2067175"/>
            <a:ext cx="6725383" cy="4690815"/>
          </a:xfrm>
          <a:prstGeom prst="rect">
            <a:avLst/>
          </a:prstGeom>
        </p:spPr>
      </p:pic>
    </p:spTree>
    <p:extLst>
      <p:ext uri="{BB962C8B-B14F-4D97-AF65-F5344CB8AC3E}">
        <p14:creationId xmlns:p14="http://schemas.microsoft.com/office/powerpoint/2010/main" val="2036022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3">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t="87888" r="779"/>
          <a:stretch>
            <a:fillRect/>
          </a:stretch>
        </p:blipFill>
        <p:spPr>
          <a:xfrm>
            <a:off x="5780520" y="209160"/>
            <a:ext cx="6410880" cy="653760"/>
          </a:xfrm>
          <a:prstGeom prst="rect">
            <a:avLst/>
          </a:prstGeom>
          <a:noFill/>
          <a:ln>
            <a:noFill/>
          </a:ln>
        </p:spPr>
      </p:pic>
      <p:pic>
        <p:nvPicPr>
          <p:cNvPr id="4" name="Immagine 10">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l="20065" t="25449" r="21317" b="21052"/>
          <a:stretch>
            <a:fillRect/>
          </a:stretch>
        </p:blipFill>
        <p:spPr>
          <a:xfrm>
            <a:off x="3957240" y="2368594"/>
            <a:ext cx="7141320" cy="3665880"/>
          </a:xfrm>
          <a:prstGeom prst="rect">
            <a:avLst/>
          </a:prstGeom>
          <a:noFill/>
          <a:ln>
            <a:noFill/>
          </a:ln>
        </p:spPr>
      </p:pic>
      <p:sp>
        <p:nvSpPr>
          <p:cNvPr id="5" name="CasellaDiTesto 11"/>
          <p:cNvSpPr/>
          <p:nvPr/>
        </p:nvSpPr>
        <p:spPr>
          <a:xfrm>
            <a:off x="1061640" y="1566305"/>
            <a:ext cx="9437760" cy="65443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it-IT" sz="3600" b="0" i="0" u="none" strike="noStrike" kern="1200" spc="0" dirty="0">
                <a:ln>
                  <a:noFill/>
                </a:ln>
                <a:solidFill>
                  <a:srgbClr val="FFFFFF"/>
                </a:solidFill>
                <a:latin typeface="Corbel" pitchFamily="18"/>
                <a:ea typeface="Microsoft YaHei" pitchFamily="2"/>
                <a:cs typeface="Arial" pitchFamily="2"/>
              </a:rPr>
              <a:t>   Piana degli Albanesi </a:t>
            </a:r>
            <a:r>
              <a:rPr lang="it-IT" sz="3600" b="0" i="0" u="none" strike="noStrike" kern="1200" spc="0" dirty="0" smtClean="0">
                <a:ln>
                  <a:noFill/>
                </a:ln>
                <a:solidFill>
                  <a:srgbClr val="FFFFFF"/>
                </a:solidFill>
                <a:latin typeface="Corbel" pitchFamily="18"/>
                <a:ea typeface="Microsoft YaHei" pitchFamily="2"/>
                <a:cs typeface="Arial" pitchFamily="2"/>
              </a:rPr>
              <a:t>– CENTRALE GUADALAMI</a:t>
            </a:r>
            <a:endParaRPr lang="it-IT" sz="3600" b="0" i="0" u="none" strike="noStrike" kern="1200" spc="0" dirty="0">
              <a:ln>
                <a:noFill/>
              </a:ln>
              <a:solidFill>
                <a:srgbClr val="FFFFFF"/>
              </a:solidFill>
              <a:latin typeface="Corbel" pitchFamily="18"/>
              <a:ea typeface="Microsoft YaHei" pitchFamily="2"/>
              <a:cs typeface="Arial" pitchFamily="2"/>
            </a:endParaRPr>
          </a:p>
        </p:txBody>
      </p:sp>
      <p:sp>
        <p:nvSpPr>
          <p:cNvPr id="6" name="Rettangolo 12"/>
          <p:cNvSpPr/>
          <p:nvPr/>
        </p:nvSpPr>
        <p:spPr>
          <a:xfrm>
            <a:off x="429839" y="2377800"/>
            <a:ext cx="3356715" cy="330586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just" rtl="0" hangingPunct="1">
              <a:lnSpc>
                <a:spcPct val="100000"/>
              </a:lnSpc>
              <a:spcBef>
                <a:spcPts val="0"/>
              </a:spcBef>
              <a:spcAft>
                <a:spcPts val="0"/>
              </a:spcAft>
              <a:buNone/>
              <a:tabLst/>
            </a:pPr>
            <a:r>
              <a:rPr lang="it-IT" sz="1400" b="0" i="0" u="none" strike="noStrike" kern="1200" spc="0" dirty="0">
                <a:ln>
                  <a:noFill/>
                </a:ln>
                <a:solidFill>
                  <a:srgbClr val="FFFFFF"/>
                </a:solidFill>
                <a:latin typeface="Arial" pitchFamily="34"/>
                <a:ea typeface="Microsoft YaHei" pitchFamily="2"/>
                <a:cs typeface="Arial" pitchFamily="2"/>
              </a:rPr>
              <a:t>Il lago fu creato tra il 1920 e il 1923, per produrre energia elettrica. L’acqua che esce da essa fa un salto di 475 metri fino alla centrale elettrica di "Casuzze"[ presso Palermo</a:t>
            </a:r>
            <a:r>
              <a:rPr lang="it-IT" sz="1400" b="0" i="0" u="none" strike="noStrike" kern="1200" spc="0" dirty="0" smtClean="0">
                <a:ln>
                  <a:noFill/>
                </a:ln>
                <a:solidFill>
                  <a:srgbClr val="FFFFFF"/>
                </a:solidFill>
                <a:latin typeface="Arial" pitchFamily="34"/>
                <a:ea typeface="Microsoft YaHei" pitchFamily="2"/>
                <a:cs typeface="Arial" pitchFamily="2"/>
              </a:rPr>
              <a:t>.</a:t>
            </a:r>
          </a:p>
          <a:p>
            <a:pPr marL="0" marR="0" lvl="0" indent="0" algn="just" rtl="0" hangingPunct="1">
              <a:lnSpc>
                <a:spcPct val="100000"/>
              </a:lnSpc>
              <a:spcBef>
                <a:spcPts val="0"/>
              </a:spcBef>
              <a:spcAft>
                <a:spcPts val="0"/>
              </a:spcAft>
              <a:buNone/>
              <a:tabLst/>
            </a:pPr>
            <a:endParaRPr lang="it-IT" sz="1400" dirty="0">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endParaRPr lang="it-IT" sz="1400" b="0" i="0" u="none" strike="noStrike" kern="1200" spc="0" dirty="0">
              <a:ln>
                <a:noFill/>
              </a:ln>
              <a:solidFill>
                <a:srgbClr val="FFFFFF"/>
              </a:solidFill>
              <a:latin typeface="Arial" pitchFamily="34"/>
              <a:ea typeface="Microsoft YaHei" pitchFamily="2"/>
              <a:cs typeface="Arial" pitchFamily="2"/>
            </a:endParaRPr>
          </a:p>
          <a:p>
            <a:pPr marL="0" marR="0" lvl="0" indent="0" algn="l" rtl="0" hangingPunct="1">
              <a:lnSpc>
                <a:spcPct val="100000"/>
              </a:lnSpc>
              <a:spcBef>
                <a:spcPts val="0"/>
              </a:spcBef>
              <a:spcAft>
                <a:spcPts val="0"/>
              </a:spcAft>
              <a:buNone/>
              <a:tabLst/>
            </a:pPr>
            <a:r>
              <a:rPr lang="it-IT" sz="2000" b="0" i="0" u="none" strike="noStrike" kern="1200" spc="0" dirty="0">
                <a:ln>
                  <a:noFill/>
                </a:ln>
                <a:solidFill>
                  <a:srgbClr val="FFFFFF"/>
                </a:solidFill>
                <a:latin typeface="Arial" pitchFamily="34"/>
                <a:ea typeface="Microsoft YaHei" pitchFamily="2"/>
                <a:cs typeface="Arial" pitchFamily="2"/>
              </a:rPr>
              <a:t>The </a:t>
            </a:r>
            <a:r>
              <a:rPr lang="it-IT" sz="2000" b="0" i="0" u="none" strike="noStrike" kern="1200" spc="0" dirty="0" err="1">
                <a:ln>
                  <a:noFill/>
                </a:ln>
                <a:solidFill>
                  <a:srgbClr val="FFFFFF"/>
                </a:solidFill>
                <a:latin typeface="Arial" pitchFamily="34"/>
                <a:ea typeface="Microsoft YaHei" pitchFamily="2"/>
                <a:cs typeface="Arial" pitchFamily="2"/>
              </a:rPr>
              <a:t>lake</a:t>
            </a:r>
            <a:r>
              <a:rPr lang="it-IT" sz="2000" b="0" i="0" u="none" strike="noStrike" kern="1200" spc="0" dirty="0">
                <a:ln>
                  <a:noFill/>
                </a:ln>
                <a:solidFill>
                  <a:srgbClr val="FFFFFF"/>
                </a:solidFill>
                <a:latin typeface="Arial" pitchFamily="34"/>
                <a:ea typeface="Microsoft YaHei" pitchFamily="2"/>
                <a:cs typeface="Arial" pitchFamily="2"/>
              </a:rPr>
              <a:t> </a:t>
            </a:r>
            <a:r>
              <a:rPr lang="it-IT" sz="2000" b="0" i="0" u="none" strike="noStrike" kern="1200" spc="0" dirty="0" err="1">
                <a:ln>
                  <a:noFill/>
                </a:ln>
                <a:solidFill>
                  <a:srgbClr val="FFFFFF"/>
                </a:solidFill>
                <a:latin typeface="Arial" pitchFamily="34"/>
                <a:ea typeface="Microsoft YaHei" pitchFamily="2"/>
                <a:cs typeface="Arial" pitchFamily="2"/>
              </a:rPr>
              <a:t>was</a:t>
            </a:r>
            <a:r>
              <a:rPr lang="it-IT" sz="2000" b="0" i="0" u="none" strike="noStrike" kern="1200" spc="0" dirty="0">
                <a:ln>
                  <a:noFill/>
                </a:ln>
                <a:solidFill>
                  <a:srgbClr val="FFFFFF"/>
                </a:solidFill>
                <a:latin typeface="Arial" pitchFamily="34"/>
                <a:ea typeface="Microsoft YaHei" pitchFamily="2"/>
                <a:cs typeface="Arial" pitchFamily="2"/>
              </a:rPr>
              <a:t>  </a:t>
            </a:r>
            <a:r>
              <a:rPr lang="it-IT" sz="2000" b="0" i="0" u="none" strike="noStrike" kern="1200" spc="0" dirty="0" err="1">
                <a:ln>
                  <a:noFill/>
                </a:ln>
                <a:solidFill>
                  <a:srgbClr val="FFFFFF"/>
                </a:solidFill>
                <a:latin typeface="Arial" pitchFamily="34"/>
                <a:ea typeface="Microsoft YaHei" pitchFamily="2"/>
                <a:cs typeface="Arial" pitchFamily="2"/>
              </a:rPr>
              <a:t>created</a:t>
            </a:r>
            <a:r>
              <a:rPr lang="it-IT" sz="2000" b="0" i="0" u="none" strike="noStrike" kern="1200" spc="0" dirty="0">
                <a:ln>
                  <a:noFill/>
                </a:ln>
                <a:solidFill>
                  <a:srgbClr val="FFFFFF"/>
                </a:solidFill>
                <a:latin typeface="Arial" pitchFamily="34"/>
                <a:ea typeface="Microsoft YaHei" pitchFamily="2"/>
                <a:cs typeface="Arial" pitchFamily="2"/>
              </a:rPr>
              <a:t> </a:t>
            </a:r>
            <a:r>
              <a:rPr lang="it-IT" sz="2000" b="0" i="0" u="none" strike="noStrike" kern="1200" spc="0" dirty="0" err="1">
                <a:ln>
                  <a:noFill/>
                </a:ln>
                <a:solidFill>
                  <a:srgbClr val="FFFFFF"/>
                </a:solidFill>
                <a:latin typeface="Arial" pitchFamily="34"/>
                <a:ea typeface="Microsoft YaHei" pitchFamily="2"/>
                <a:cs typeface="Arial" pitchFamily="2"/>
              </a:rPr>
              <a:t>between</a:t>
            </a:r>
            <a:r>
              <a:rPr lang="it-IT" sz="2000" b="0" i="0" u="none" strike="noStrike" kern="1200" spc="0" dirty="0">
                <a:ln>
                  <a:noFill/>
                </a:ln>
                <a:solidFill>
                  <a:srgbClr val="FFFFFF"/>
                </a:solidFill>
                <a:latin typeface="Arial" pitchFamily="34"/>
                <a:ea typeface="Microsoft YaHei" pitchFamily="2"/>
                <a:cs typeface="Arial" pitchFamily="2"/>
              </a:rPr>
              <a:t> 1920-1923 to produce </a:t>
            </a:r>
            <a:r>
              <a:rPr lang="it-IT" sz="2000" b="0" i="0" u="none" strike="noStrike" kern="1200" spc="0" dirty="0" err="1" smtClean="0">
                <a:ln>
                  <a:noFill/>
                </a:ln>
                <a:solidFill>
                  <a:srgbClr val="FFFFFF"/>
                </a:solidFill>
                <a:latin typeface="Arial" pitchFamily="34"/>
                <a:ea typeface="Microsoft YaHei" pitchFamily="2"/>
                <a:cs typeface="Arial" pitchFamily="2"/>
              </a:rPr>
              <a:t>electricity</a:t>
            </a:r>
            <a:r>
              <a:rPr lang="it-IT" sz="2000" dirty="0" smtClean="0">
                <a:solidFill>
                  <a:srgbClr val="FFFFFF"/>
                </a:solidFill>
                <a:latin typeface="Arial" pitchFamily="34"/>
                <a:ea typeface="Microsoft YaHei" pitchFamily="2"/>
                <a:cs typeface="Arial" pitchFamily="2"/>
              </a:rPr>
              <a:t>. </a:t>
            </a:r>
            <a:r>
              <a:rPr lang="it-IT" sz="2000" dirty="0">
                <a:solidFill>
                  <a:srgbClr val="FFFFFF"/>
                </a:solidFill>
                <a:latin typeface="Arial" pitchFamily="34"/>
                <a:ea typeface="Microsoft YaHei" pitchFamily="2"/>
                <a:cs typeface="Arial" pitchFamily="2"/>
              </a:rPr>
              <a:t>T</a:t>
            </a:r>
            <a:r>
              <a:rPr lang="it-IT" sz="2000" b="0" i="0" u="none" strike="noStrike" kern="1200" spc="0" dirty="0" smtClean="0">
                <a:ln>
                  <a:noFill/>
                </a:ln>
                <a:solidFill>
                  <a:srgbClr val="FFFFFF"/>
                </a:solidFill>
                <a:latin typeface="Arial" pitchFamily="34"/>
                <a:ea typeface="Microsoft YaHei" pitchFamily="2"/>
                <a:cs typeface="Arial" pitchFamily="2"/>
              </a:rPr>
              <a:t>he </a:t>
            </a:r>
            <a:r>
              <a:rPr lang="it-IT" sz="2000" b="0" i="0" u="none" strike="noStrike" kern="1200" spc="0" dirty="0">
                <a:ln>
                  <a:noFill/>
                </a:ln>
                <a:solidFill>
                  <a:srgbClr val="FFFFFF"/>
                </a:solidFill>
                <a:latin typeface="Arial" pitchFamily="34"/>
                <a:ea typeface="Microsoft YaHei" pitchFamily="2"/>
                <a:cs typeface="Arial" pitchFamily="2"/>
              </a:rPr>
              <a:t>water </a:t>
            </a:r>
            <a:r>
              <a:rPr lang="it-IT" sz="2000" b="0" i="0" u="none" strike="noStrike" kern="1200" spc="0" dirty="0" err="1">
                <a:ln>
                  <a:noFill/>
                </a:ln>
                <a:solidFill>
                  <a:srgbClr val="FFFFFF"/>
                </a:solidFill>
                <a:latin typeface="Arial" pitchFamily="34"/>
                <a:ea typeface="Microsoft YaHei" pitchFamily="2"/>
                <a:cs typeface="Arial" pitchFamily="2"/>
              </a:rPr>
              <a:t>moves</a:t>
            </a:r>
            <a:r>
              <a:rPr lang="it-IT" sz="2000" b="0" i="0" u="none" strike="noStrike" kern="1200" spc="0" dirty="0">
                <a:ln>
                  <a:noFill/>
                </a:ln>
                <a:solidFill>
                  <a:srgbClr val="FFFFFF"/>
                </a:solidFill>
                <a:latin typeface="Arial" pitchFamily="34"/>
                <a:ea typeface="Microsoft YaHei" pitchFamily="2"/>
                <a:cs typeface="Arial" pitchFamily="2"/>
              </a:rPr>
              <a:t> 475 </a:t>
            </a:r>
            <a:r>
              <a:rPr lang="it-IT" sz="2000" b="0" i="0" u="none" strike="noStrike" kern="1200" spc="0" dirty="0" err="1">
                <a:ln>
                  <a:noFill/>
                </a:ln>
                <a:solidFill>
                  <a:srgbClr val="FFFFFF"/>
                </a:solidFill>
                <a:latin typeface="Arial" pitchFamily="34"/>
                <a:ea typeface="Microsoft YaHei" pitchFamily="2"/>
                <a:cs typeface="Arial" pitchFamily="2"/>
              </a:rPr>
              <a:t>metres</a:t>
            </a:r>
            <a:r>
              <a:rPr lang="it-IT" sz="2000" b="0" i="0" u="none" strike="noStrike" kern="1200" spc="0" dirty="0">
                <a:ln>
                  <a:noFill/>
                </a:ln>
                <a:solidFill>
                  <a:srgbClr val="FFFFFF"/>
                </a:solidFill>
                <a:latin typeface="Arial" pitchFamily="34"/>
                <a:ea typeface="Microsoft YaHei" pitchFamily="2"/>
                <a:cs typeface="Arial" pitchFamily="2"/>
              </a:rPr>
              <a:t> to the “Casuzze” </a:t>
            </a:r>
            <a:r>
              <a:rPr lang="it-IT" sz="2000" b="0" i="0" u="none" strike="noStrike" kern="1200" spc="0" dirty="0" err="1">
                <a:ln>
                  <a:noFill/>
                </a:ln>
                <a:solidFill>
                  <a:srgbClr val="FFFFFF"/>
                </a:solidFill>
                <a:latin typeface="Arial" pitchFamily="34"/>
                <a:ea typeface="Microsoft YaHei" pitchFamily="2"/>
                <a:cs typeface="Arial" pitchFamily="2"/>
              </a:rPr>
              <a:t>power</a:t>
            </a:r>
            <a:r>
              <a:rPr lang="it-IT" sz="2000" b="0" i="0" u="none" strike="noStrike" kern="1200" spc="0" dirty="0">
                <a:ln>
                  <a:noFill/>
                </a:ln>
                <a:solidFill>
                  <a:srgbClr val="FFFFFF"/>
                </a:solidFill>
                <a:latin typeface="Arial" pitchFamily="34"/>
                <a:ea typeface="Microsoft YaHei" pitchFamily="2"/>
                <a:cs typeface="Arial" pitchFamily="2"/>
              </a:rPr>
              <a:t> </a:t>
            </a:r>
            <a:r>
              <a:rPr lang="it-IT" sz="2000" b="0" i="0" u="none" strike="noStrike" kern="1200" spc="0" dirty="0" err="1">
                <a:ln>
                  <a:noFill/>
                </a:ln>
                <a:solidFill>
                  <a:srgbClr val="FFFFFF"/>
                </a:solidFill>
                <a:latin typeface="Arial" pitchFamily="34"/>
                <a:ea typeface="Microsoft YaHei" pitchFamily="2"/>
                <a:cs typeface="Arial" pitchFamily="2"/>
              </a:rPr>
              <a:t>plant</a:t>
            </a:r>
            <a:r>
              <a:rPr lang="it-IT" sz="2000" b="0" i="0" u="none" strike="noStrike" kern="1200" spc="0" dirty="0">
                <a:ln>
                  <a:noFill/>
                </a:ln>
                <a:solidFill>
                  <a:srgbClr val="FFFFFF"/>
                </a:solidFill>
                <a:latin typeface="Arial" pitchFamily="34"/>
                <a:ea typeface="Microsoft YaHei" pitchFamily="2"/>
                <a:cs typeface="Arial" pitchFamily="2"/>
              </a:rPr>
              <a:t>. ( </a:t>
            </a:r>
            <a:r>
              <a:rPr lang="it-IT" sz="2000" b="0" i="0" u="none" strike="noStrike" kern="1200" spc="0" dirty="0" err="1">
                <a:ln>
                  <a:noFill/>
                </a:ln>
                <a:solidFill>
                  <a:srgbClr val="FFFFFF"/>
                </a:solidFill>
                <a:latin typeface="Arial" pitchFamily="34"/>
                <a:ea typeface="Microsoft YaHei" pitchFamily="2"/>
                <a:cs typeface="Arial" pitchFamily="2"/>
              </a:rPr>
              <a:t>Near</a:t>
            </a:r>
            <a:r>
              <a:rPr lang="it-IT" sz="2000" b="0" i="0" u="none" strike="noStrike" kern="1200" spc="0" dirty="0">
                <a:ln>
                  <a:noFill/>
                </a:ln>
                <a:solidFill>
                  <a:srgbClr val="FFFFFF"/>
                </a:solidFill>
                <a:latin typeface="Arial" pitchFamily="34"/>
                <a:ea typeface="Microsoft YaHei" pitchFamily="2"/>
                <a:cs typeface="Arial" pitchFamily="2"/>
              </a:rPr>
              <a:t> Palermo)</a:t>
            </a:r>
          </a:p>
        </p:txBody>
      </p:sp>
      <p:sp>
        <p:nvSpPr>
          <p:cNvPr id="7" name="Titolo 1"/>
          <p:cNvSpPr txBox="1">
            <a:spLocks/>
          </p:cNvSpPr>
          <p:nvPr/>
        </p:nvSpPr>
        <p:spPr>
          <a:xfrm>
            <a:off x="1469245" y="1002847"/>
            <a:ext cx="10965955" cy="1126916"/>
          </a:xfrm>
          <a:prstGeom prst="rect">
            <a:avLst/>
          </a:prstGeom>
        </p:spPr>
        <p:txBody>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it-IT" dirty="0" smtClean="0">
                <a:solidFill>
                  <a:schemeClr val="tx1"/>
                </a:solidFill>
              </a:rPr>
              <a:t>Hydroelectric </a:t>
            </a:r>
            <a:r>
              <a:rPr lang="it-IT" dirty="0" err="1" smtClean="0">
                <a:solidFill>
                  <a:schemeClr val="tx1"/>
                </a:solidFill>
              </a:rPr>
              <a:t>plants</a:t>
            </a:r>
            <a:r>
              <a:rPr lang="it-IT" dirty="0" smtClean="0">
                <a:solidFill>
                  <a:schemeClr val="tx1"/>
                </a:solidFill>
              </a:rPr>
              <a:t> in </a:t>
            </a:r>
            <a:r>
              <a:rPr lang="it-IT" dirty="0" err="1" smtClean="0">
                <a:solidFill>
                  <a:schemeClr val="tx1"/>
                </a:solidFill>
              </a:rPr>
              <a:t>siciLY</a:t>
            </a:r>
            <a:r>
              <a:rPr lang="it-IT" dirty="0" smtClean="0">
                <a:solidFill>
                  <a:schemeClr val="tx1"/>
                </a:solidFill>
              </a:rPr>
              <a:t> </a:t>
            </a:r>
            <a:endParaRPr lang="it-IT" dirty="0">
              <a:solidFill>
                <a:schemeClr val="tx1"/>
              </a:solidFill>
            </a:endParaRPr>
          </a:p>
        </p:txBody>
      </p:sp>
    </p:spTree>
    <p:extLst>
      <p:ext uri="{BB962C8B-B14F-4D97-AF65-F5344CB8AC3E}">
        <p14:creationId xmlns:p14="http://schemas.microsoft.com/office/powerpoint/2010/main" val="3304266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magine 3">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t="87888" r="779"/>
          <a:stretch>
            <a:fillRect/>
          </a:stretch>
        </p:blipFill>
        <p:spPr>
          <a:xfrm>
            <a:off x="5780520" y="209160"/>
            <a:ext cx="6410880" cy="653760"/>
          </a:xfrm>
          <a:prstGeom prst="rect">
            <a:avLst/>
          </a:prstGeom>
          <a:noFill/>
          <a:ln>
            <a:noFill/>
          </a:ln>
        </p:spPr>
      </p:pic>
      <p:pic>
        <p:nvPicPr>
          <p:cNvPr id="4" name="Immagine 9">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l="6749" t="32055" r="48751" b="18998"/>
          <a:stretch>
            <a:fillRect/>
          </a:stretch>
        </p:blipFill>
        <p:spPr>
          <a:xfrm>
            <a:off x="5977557" y="2711394"/>
            <a:ext cx="6016806" cy="3722663"/>
          </a:xfrm>
          <a:prstGeom prst="rect">
            <a:avLst/>
          </a:prstGeom>
          <a:noFill/>
          <a:ln>
            <a:noFill/>
          </a:ln>
        </p:spPr>
      </p:pic>
      <p:sp>
        <p:nvSpPr>
          <p:cNvPr id="6" name="Rettangolo 2"/>
          <p:cNvSpPr/>
          <p:nvPr/>
        </p:nvSpPr>
        <p:spPr>
          <a:xfrm>
            <a:off x="1192319" y="2329890"/>
            <a:ext cx="4739558" cy="448567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pPr>
            <a:endParaRPr lang="it-IT" sz="1800" b="0" i="0" u="none" strike="noStrike" kern="1200" spc="0" dirty="0">
              <a:ln>
                <a:noFill/>
              </a:ln>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r>
              <a:rPr lang="it-IT" sz="1400" b="0" i="0" u="none" strike="noStrike" kern="1200" spc="0" dirty="0">
                <a:ln>
                  <a:noFill/>
                </a:ln>
                <a:solidFill>
                  <a:srgbClr val="FFFFFF"/>
                </a:solidFill>
                <a:latin typeface="Arial" pitchFamily="34"/>
                <a:ea typeface="Microsoft YaHei" pitchFamily="2"/>
                <a:cs typeface="Arial" pitchFamily="2"/>
              </a:rPr>
              <a:t>Verso 1960 l'impianto è stato ristrutturato con la costruzione di una nuova centrale . L'acqua dopo essere stata rilasciata nel serbatoio inferiore di </a:t>
            </a:r>
            <a:r>
              <a:rPr lang="it-IT" sz="1400" b="0" i="0" u="none" strike="noStrike" kern="1200" spc="0" dirty="0" err="1">
                <a:ln>
                  <a:noFill/>
                </a:ln>
                <a:solidFill>
                  <a:srgbClr val="FFFFFF"/>
                </a:solidFill>
                <a:latin typeface="Arial" pitchFamily="34"/>
                <a:ea typeface="Microsoft YaHei" pitchFamily="2"/>
                <a:cs typeface="Arial" pitchFamily="2"/>
              </a:rPr>
              <a:t>Guadalami</a:t>
            </a:r>
            <a:r>
              <a:rPr lang="it-IT" sz="1400" b="0" i="0" u="none" strike="noStrike" kern="1200" spc="0" dirty="0">
                <a:ln>
                  <a:noFill/>
                </a:ln>
                <a:solidFill>
                  <a:srgbClr val="FFFFFF"/>
                </a:solidFill>
                <a:latin typeface="Arial" pitchFamily="34"/>
                <a:ea typeface="Microsoft YaHei" pitchFamily="2"/>
                <a:cs typeface="Arial" pitchFamily="2"/>
              </a:rPr>
              <a:t>, durante le ore notturne viene pompata nuovamente nel lago di Piana degli Albanesi che ha una capacità totale di accumulazione pari a 32.000.000 di metri cubi. L'impianto di </a:t>
            </a:r>
            <a:r>
              <a:rPr lang="it-IT" sz="1400" b="0" i="0" u="none" strike="noStrike" kern="1200" spc="0" dirty="0" err="1">
                <a:ln>
                  <a:noFill/>
                </a:ln>
                <a:solidFill>
                  <a:srgbClr val="FFFFFF"/>
                </a:solidFill>
                <a:latin typeface="Arial" pitchFamily="34"/>
                <a:ea typeface="Microsoft YaHei" pitchFamily="2"/>
                <a:cs typeface="Arial" pitchFamily="2"/>
              </a:rPr>
              <a:t>Guadalami</a:t>
            </a:r>
            <a:r>
              <a:rPr lang="it-IT" sz="1400" b="0" i="0" u="none" strike="noStrike" kern="1200" spc="0" dirty="0">
                <a:ln>
                  <a:noFill/>
                </a:ln>
                <a:solidFill>
                  <a:srgbClr val="FFFFFF"/>
                </a:solidFill>
                <a:latin typeface="Arial" pitchFamily="34"/>
                <a:ea typeface="Microsoft YaHei" pitchFamily="2"/>
                <a:cs typeface="Arial" pitchFamily="2"/>
              </a:rPr>
              <a:t> ha una potenza totale installata di 80.000 kW e una capacità di produzione media annua di 27 milioni di </a:t>
            </a:r>
            <a:r>
              <a:rPr lang="it-IT" sz="1400" b="0" i="0" u="none" strike="noStrike" kern="1200" spc="0" dirty="0" err="1">
                <a:ln>
                  <a:noFill/>
                </a:ln>
                <a:solidFill>
                  <a:srgbClr val="FFFFFF"/>
                </a:solidFill>
                <a:latin typeface="Arial" pitchFamily="34"/>
                <a:ea typeface="Microsoft YaHei" pitchFamily="2"/>
                <a:cs typeface="Arial" pitchFamily="2"/>
              </a:rPr>
              <a:t>kw</a:t>
            </a:r>
            <a:r>
              <a:rPr lang="it-IT" sz="1400" b="0" i="0" u="none" strike="noStrike" kern="1200" spc="0" dirty="0">
                <a:ln>
                  <a:noFill/>
                </a:ln>
                <a:solidFill>
                  <a:srgbClr val="FFFFFF"/>
                </a:solidFill>
                <a:latin typeface="Arial" pitchFamily="34"/>
                <a:ea typeface="Microsoft YaHei" pitchFamily="2"/>
                <a:cs typeface="Arial" pitchFamily="2"/>
              </a:rPr>
              <a:t>, sufficienti al fabbisogno di circa 10.000 famiglie.</a:t>
            </a:r>
          </a:p>
          <a:p>
            <a:pPr marL="0" marR="0" lvl="0" indent="0" algn="just" rtl="0" hangingPunct="1">
              <a:lnSpc>
                <a:spcPct val="100000"/>
              </a:lnSpc>
              <a:spcBef>
                <a:spcPts val="0"/>
              </a:spcBef>
              <a:spcAft>
                <a:spcPts val="0"/>
              </a:spcAft>
              <a:buNone/>
              <a:tabLst/>
            </a:pPr>
            <a:endParaRPr lang="it-IT" sz="1400" b="0" i="0" u="none" strike="noStrike" kern="1200" spc="0" dirty="0">
              <a:ln>
                <a:noFill/>
              </a:ln>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r>
              <a:rPr lang="it-IT" sz="1400" b="0" i="0" u="none" strike="noStrike" kern="1200" spc="0" dirty="0" err="1">
                <a:ln>
                  <a:noFill/>
                </a:ln>
                <a:solidFill>
                  <a:srgbClr val="FFFFFF"/>
                </a:solidFill>
                <a:latin typeface="Arial" pitchFamily="34"/>
                <a:ea typeface="Microsoft YaHei" pitchFamily="2"/>
                <a:cs typeface="Arial" pitchFamily="2"/>
              </a:rPr>
              <a:t>Around</a:t>
            </a:r>
            <a:r>
              <a:rPr lang="it-IT" sz="1400" b="0" i="0" u="none" strike="noStrike" kern="1200" spc="0" dirty="0">
                <a:ln>
                  <a:noFill/>
                </a:ln>
                <a:solidFill>
                  <a:srgbClr val="FFFFFF"/>
                </a:solidFill>
                <a:latin typeface="Arial" pitchFamily="34"/>
                <a:ea typeface="Microsoft YaHei" pitchFamily="2"/>
                <a:cs typeface="Arial" pitchFamily="2"/>
              </a:rPr>
              <a:t> 1960 the </a:t>
            </a:r>
            <a:r>
              <a:rPr lang="it-IT" sz="1400" b="0" i="0" u="none" strike="noStrike" kern="1200" spc="0" dirty="0" err="1">
                <a:ln>
                  <a:noFill/>
                </a:ln>
                <a:solidFill>
                  <a:srgbClr val="FFFFFF"/>
                </a:solidFill>
                <a:latin typeface="Arial" pitchFamily="34"/>
                <a:ea typeface="Microsoft YaHei" pitchFamily="2"/>
                <a:cs typeface="Arial" pitchFamily="2"/>
              </a:rPr>
              <a:t>plant</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was</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renovated</a:t>
            </a:r>
            <a:r>
              <a:rPr lang="it-IT" sz="1400" b="0" i="0" u="none" strike="noStrike" kern="1200" spc="0" dirty="0">
                <a:ln>
                  <a:noFill/>
                </a:ln>
                <a:solidFill>
                  <a:srgbClr val="FFFFFF"/>
                </a:solidFill>
                <a:latin typeface="Arial" pitchFamily="34"/>
                <a:ea typeface="Microsoft YaHei" pitchFamily="2"/>
                <a:cs typeface="Arial" pitchFamily="2"/>
              </a:rPr>
              <a:t> with the </a:t>
            </a:r>
            <a:r>
              <a:rPr lang="it-IT" sz="1400" b="0" i="0" u="none" strike="noStrike" kern="1200" spc="0" dirty="0" err="1">
                <a:ln>
                  <a:noFill/>
                </a:ln>
                <a:solidFill>
                  <a:srgbClr val="FFFFFF"/>
                </a:solidFill>
                <a:latin typeface="Arial" pitchFamily="34"/>
                <a:ea typeface="Microsoft YaHei" pitchFamily="2"/>
                <a:cs typeface="Arial" pitchFamily="2"/>
              </a:rPr>
              <a:t>construction</a:t>
            </a:r>
            <a:r>
              <a:rPr lang="it-IT" sz="1400" b="0" i="0" u="none" strike="noStrike" kern="1200" spc="0" dirty="0">
                <a:ln>
                  <a:noFill/>
                </a:ln>
                <a:solidFill>
                  <a:srgbClr val="FFFFFF"/>
                </a:solidFill>
                <a:latin typeface="Arial" pitchFamily="34"/>
                <a:ea typeface="Microsoft YaHei" pitchFamily="2"/>
                <a:cs typeface="Arial" pitchFamily="2"/>
              </a:rPr>
              <a:t> of a new </a:t>
            </a:r>
            <a:r>
              <a:rPr lang="it-IT" sz="1400" b="0" i="0" u="none" strike="noStrike" kern="1200" spc="0" dirty="0" err="1">
                <a:ln>
                  <a:noFill/>
                </a:ln>
                <a:solidFill>
                  <a:srgbClr val="FFFFFF"/>
                </a:solidFill>
                <a:latin typeface="Arial" pitchFamily="34"/>
                <a:ea typeface="Microsoft YaHei" pitchFamily="2"/>
                <a:cs typeface="Arial" pitchFamily="2"/>
              </a:rPr>
              <a:t>power</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plant</a:t>
            </a:r>
            <a:r>
              <a:rPr lang="it-IT" sz="1400" b="0" i="0" u="none" strike="noStrike" kern="1200" spc="0" dirty="0">
                <a:ln>
                  <a:noFill/>
                </a:ln>
                <a:solidFill>
                  <a:srgbClr val="FFFFFF"/>
                </a:solidFill>
                <a:latin typeface="Arial" pitchFamily="34"/>
                <a:ea typeface="Microsoft YaHei" pitchFamily="2"/>
                <a:cs typeface="Arial" pitchFamily="2"/>
              </a:rPr>
              <a:t>. The water </a:t>
            </a:r>
            <a:r>
              <a:rPr lang="it-IT" sz="1400" b="0" i="0" u="none" strike="noStrike" kern="1200" spc="0" dirty="0" err="1">
                <a:ln>
                  <a:noFill/>
                </a:ln>
                <a:solidFill>
                  <a:srgbClr val="FFFFFF"/>
                </a:solidFill>
                <a:latin typeface="Arial" pitchFamily="34"/>
                <a:ea typeface="Microsoft YaHei" pitchFamily="2"/>
                <a:cs typeface="Arial" pitchFamily="2"/>
              </a:rPr>
              <a:t>after</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being</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released</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into</a:t>
            </a:r>
            <a:r>
              <a:rPr lang="it-IT" sz="1400" b="0" i="0" u="none" strike="noStrike" kern="1200" spc="0" dirty="0">
                <a:ln>
                  <a:noFill/>
                </a:ln>
                <a:solidFill>
                  <a:srgbClr val="FFFFFF"/>
                </a:solidFill>
                <a:latin typeface="Arial" pitchFamily="34"/>
                <a:ea typeface="Microsoft YaHei" pitchFamily="2"/>
                <a:cs typeface="Arial" pitchFamily="2"/>
              </a:rPr>
              <a:t> the </a:t>
            </a:r>
            <a:r>
              <a:rPr lang="it-IT" sz="1400" b="0" i="0" u="none" strike="noStrike" kern="1200" spc="0" dirty="0" err="1">
                <a:ln>
                  <a:noFill/>
                </a:ln>
                <a:solidFill>
                  <a:srgbClr val="FFFFFF"/>
                </a:solidFill>
                <a:latin typeface="Arial" pitchFamily="34"/>
                <a:ea typeface="Microsoft YaHei" pitchFamily="2"/>
                <a:cs typeface="Arial" pitchFamily="2"/>
              </a:rPr>
              <a:t>lower</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Guadalami</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reservoir</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is</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pumped</a:t>
            </a:r>
            <a:r>
              <a:rPr lang="it-IT" sz="1400" b="0" i="0" u="none" strike="noStrike" kern="1200" spc="0" dirty="0">
                <a:ln>
                  <a:noFill/>
                </a:ln>
                <a:solidFill>
                  <a:srgbClr val="FFFFFF"/>
                </a:solidFill>
                <a:latin typeface="Arial" pitchFamily="34"/>
                <a:ea typeface="Microsoft YaHei" pitchFamily="2"/>
                <a:cs typeface="Arial" pitchFamily="2"/>
              </a:rPr>
              <a:t> back </a:t>
            </a:r>
            <a:r>
              <a:rPr lang="it-IT" sz="1400" b="0" i="0" u="none" strike="noStrike" kern="1200" spc="0" dirty="0" err="1">
                <a:ln>
                  <a:noFill/>
                </a:ln>
                <a:solidFill>
                  <a:srgbClr val="FFFFFF"/>
                </a:solidFill>
                <a:latin typeface="Arial" pitchFamily="34"/>
                <a:ea typeface="Microsoft YaHei" pitchFamily="2"/>
                <a:cs typeface="Arial" pitchFamily="2"/>
              </a:rPr>
              <a:t>into</a:t>
            </a:r>
            <a:r>
              <a:rPr lang="it-IT" sz="1400" b="0" i="0" u="none" strike="noStrike" kern="1200" spc="0" dirty="0">
                <a:ln>
                  <a:noFill/>
                </a:ln>
                <a:solidFill>
                  <a:srgbClr val="FFFFFF"/>
                </a:solidFill>
                <a:latin typeface="Arial" pitchFamily="34"/>
                <a:ea typeface="Microsoft YaHei" pitchFamily="2"/>
                <a:cs typeface="Arial" pitchFamily="2"/>
              </a:rPr>
              <a:t> the Piana degli Albanesi </a:t>
            </a:r>
            <a:r>
              <a:rPr lang="it-IT" sz="1400" b="0" i="0" u="none" strike="noStrike" kern="1200" spc="0" dirty="0" err="1">
                <a:ln>
                  <a:noFill/>
                </a:ln>
                <a:solidFill>
                  <a:srgbClr val="FFFFFF"/>
                </a:solidFill>
                <a:latin typeface="Arial" pitchFamily="34"/>
                <a:ea typeface="Microsoft YaHei" pitchFamily="2"/>
                <a:cs typeface="Arial" pitchFamily="2"/>
              </a:rPr>
              <a:t>lake</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during</a:t>
            </a:r>
            <a:r>
              <a:rPr lang="it-IT" sz="1400" b="0" i="0" u="none" strike="noStrike" kern="1200" spc="0" dirty="0">
                <a:ln>
                  <a:noFill/>
                </a:ln>
                <a:solidFill>
                  <a:srgbClr val="FFFFFF"/>
                </a:solidFill>
                <a:latin typeface="Arial" pitchFamily="34"/>
                <a:ea typeface="Microsoft YaHei" pitchFamily="2"/>
                <a:cs typeface="Arial" pitchFamily="2"/>
              </a:rPr>
              <a:t> the night, </a:t>
            </a:r>
            <a:r>
              <a:rPr lang="it-IT" sz="1400" b="0" i="0" u="none" strike="noStrike" kern="1200" spc="0" dirty="0" err="1">
                <a:ln>
                  <a:noFill/>
                </a:ln>
                <a:solidFill>
                  <a:srgbClr val="FFFFFF"/>
                </a:solidFill>
                <a:latin typeface="Arial" pitchFamily="34"/>
                <a:ea typeface="Microsoft YaHei" pitchFamily="2"/>
                <a:cs typeface="Arial" pitchFamily="2"/>
              </a:rPr>
              <a:t>which</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has</a:t>
            </a:r>
            <a:r>
              <a:rPr lang="it-IT" sz="1400" b="0" i="0" u="none" strike="noStrike" kern="1200" spc="0" dirty="0">
                <a:ln>
                  <a:noFill/>
                </a:ln>
                <a:solidFill>
                  <a:srgbClr val="FFFFFF"/>
                </a:solidFill>
                <a:latin typeface="Arial" pitchFamily="34"/>
                <a:ea typeface="Microsoft YaHei" pitchFamily="2"/>
                <a:cs typeface="Arial" pitchFamily="2"/>
              </a:rPr>
              <a:t> a </a:t>
            </a:r>
            <a:r>
              <a:rPr lang="it-IT" sz="1400" b="0" i="0" u="none" strike="noStrike" kern="1200" spc="0" dirty="0" err="1">
                <a:ln>
                  <a:noFill/>
                </a:ln>
                <a:solidFill>
                  <a:srgbClr val="FFFFFF"/>
                </a:solidFill>
                <a:latin typeface="Arial" pitchFamily="34"/>
                <a:ea typeface="Microsoft YaHei" pitchFamily="2"/>
                <a:cs typeface="Arial" pitchFamily="2"/>
              </a:rPr>
              <a:t>total</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storage</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capacity</a:t>
            </a:r>
            <a:r>
              <a:rPr lang="it-IT" sz="1400" b="0" i="0" u="none" strike="noStrike" kern="1200" spc="0" dirty="0">
                <a:ln>
                  <a:noFill/>
                </a:ln>
                <a:solidFill>
                  <a:srgbClr val="FFFFFF"/>
                </a:solidFill>
                <a:latin typeface="Arial" pitchFamily="34"/>
                <a:ea typeface="Microsoft YaHei" pitchFamily="2"/>
                <a:cs typeface="Arial" pitchFamily="2"/>
              </a:rPr>
              <a:t> of 32,000,000 </a:t>
            </a:r>
            <a:r>
              <a:rPr lang="it-IT" sz="1400" b="0" i="0" u="none" strike="noStrike" kern="1200" spc="0" dirty="0" err="1">
                <a:ln>
                  <a:noFill/>
                </a:ln>
                <a:solidFill>
                  <a:srgbClr val="FFFFFF"/>
                </a:solidFill>
                <a:latin typeface="Arial" pitchFamily="34"/>
                <a:ea typeface="Microsoft YaHei" pitchFamily="2"/>
                <a:cs typeface="Arial" pitchFamily="2"/>
              </a:rPr>
              <a:t>cubic</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meters</a:t>
            </a:r>
            <a:r>
              <a:rPr lang="it-IT" sz="1400" b="0" i="0" u="none" strike="noStrike" kern="1200" spc="0" dirty="0">
                <a:ln>
                  <a:noFill/>
                </a:ln>
                <a:solidFill>
                  <a:srgbClr val="FFFFFF"/>
                </a:solidFill>
                <a:latin typeface="Arial" pitchFamily="34"/>
                <a:ea typeface="Microsoft YaHei" pitchFamily="2"/>
                <a:cs typeface="Arial" pitchFamily="2"/>
              </a:rPr>
              <a:t>. The </a:t>
            </a:r>
            <a:r>
              <a:rPr lang="it-IT" sz="1400" b="0" i="0" u="none" strike="noStrike" kern="1200" spc="0" dirty="0" err="1">
                <a:ln>
                  <a:noFill/>
                </a:ln>
                <a:solidFill>
                  <a:srgbClr val="FFFFFF"/>
                </a:solidFill>
                <a:latin typeface="Arial" pitchFamily="34"/>
                <a:ea typeface="Microsoft YaHei" pitchFamily="2"/>
                <a:cs typeface="Arial" pitchFamily="2"/>
              </a:rPr>
              <a:t>Guadalami</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plant</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has</a:t>
            </a:r>
            <a:r>
              <a:rPr lang="it-IT" sz="1400" b="0" i="0" u="none" strike="noStrike" kern="1200" spc="0" dirty="0">
                <a:ln>
                  <a:noFill/>
                </a:ln>
                <a:solidFill>
                  <a:srgbClr val="FFFFFF"/>
                </a:solidFill>
                <a:latin typeface="Arial" pitchFamily="34"/>
                <a:ea typeface="Microsoft YaHei" pitchFamily="2"/>
                <a:cs typeface="Arial" pitchFamily="2"/>
              </a:rPr>
              <a:t> a </a:t>
            </a:r>
            <a:r>
              <a:rPr lang="it-IT" sz="1400" b="0" i="0" u="none" strike="noStrike" kern="1200" spc="0" dirty="0" err="1">
                <a:ln>
                  <a:noFill/>
                </a:ln>
                <a:solidFill>
                  <a:srgbClr val="FFFFFF"/>
                </a:solidFill>
                <a:latin typeface="Arial" pitchFamily="34"/>
                <a:ea typeface="Microsoft YaHei" pitchFamily="2"/>
                <a:cs typeface="Arial" pitchFamily="2"/>
              </a:rPr>
              <a:t>total</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power</a:t>
            </a:r>
            <a:r>
              <a:rPr lang="it-IT" sz="1400" b="0" i="0" u="none" strike="noStrike" kern="1200" spc="0" dirty="0">
                <a:ln>
                  <a:noFill/>
                </a:ln>
                <a:solidFill>
                  <a:srgbClr val="FFFFFF"/>
                </a:solidFill>
                <a:latin typeface="Arial" pitchFamily="34"/>
                <a:ea typeface="Microsoft YaHei" pitchFamily="2"/>
                <a:cs typeface="Arial" pitchFamily="2"/>
              </a:rPr>
              <a:t> of 80,000 kW and an </a:t>
            </a:r>
            <a:r>
              <a:rPr lang="it-IT" sz="1400" b="0" i="0" u="none" strike="noStrike" kern="1200" spc="0" dirty="0" err="1">
                <a:ln>
                  <a:noFill/>
                </a:ln>
                <a:solidFill>
                  <a:srgbClr val="FFFFFF"/>
                </a:solidFill>
                <a:latin typeface="Arial" pitchFamily="34"/>
                <a:ea typeface="Microsoft YaHei" pitchFamily="2"/>
                <a:cs typeface="Arial" pitchFamily="2"/>
              </a:rPr>
              <a:t>average</a:t>
            </a:r>
            <a:r>
              <a:rPr lang="it-IT" sz="1400" b="0" i="0" u="none" strike="noStrike" kern="1200" spc="0" dirty="0">
                <a:ln>
                  <a:noFill/>
                </a:ln>
                <a:solidFill>
                  <a:srgbClr val="FFFFFF"/>
                </a:solidFill>
                <a:latin typeface="Arial" pitchFamily="34"/>
                <a:ea typeface="Microsoft YaHei" pitchFamily="2"/>
                <a:cs typeface="Arial" pitchFamily="2"/>
              </a:rPr>
              <a:t> </a:t>
            </a:r>
            <a:r>
              <a:rPr lang="it-IT" sz="1400" b="0" i="0" u="none" strike="noStrike" kern="1200" spc="0" dirty="0" err="1">
                <a:ln>
                  <a:noFill/>
                </a:ln>
                <a:solidFill>
                  <a:srgbClr val="FFFFFF"/>
                </a:solidFill>
                <a:latin typeface="Arial" pitchFamily="34"/>
                <a:ea typeface="Microsoft YaHei" pitchFamily="2"/>
                <a:cs typeface="Arial" pitchFamily="2"/>
              </a:rPr>
              <a:t>annual</a:t>
            </a:r>
            <a:r>
              <a:rPr lang="it-IT" sz="1400" b="0" i="0" u="none" strike="noStrike" kern="1200" spc="0" dirty="0">
                <a:ln>
                  <a:noFill/>
                </a:ln>
                <a:solidFill>
                  <a:srgbClr val="FFFFFF"/>
                </a:solidFill>
                <a:latin typeface="Arial" pitchFamily="34"/>
                <a:ea typeface="Microsoft YaHei" pitchFamily="2"/>
                <a:cs typeface="Arial" pitchFamily="2"/>
              </a:rPr>
              <a:t> production </a:t>
            </a:r>
            <a:r>
              <a:rPr lang="it-IT" sz="1400" b="0" i="0" u="none" strike="noStrike" kern="1200" spc="0" dirty="0" err="1">
                <a:ln>
                  <a:noFill/>
                </a:ln>
                <a:solidFill>
                  <a:srgbClr val="FFFFFF"/>
                </a:solidFill>
                <a:latin typeface="Arial" pitchFamily="34"/>
                <a:ea typeface="Microsoft YaHei" pitchFamily="2"/>
                <a:cs typeface="Arial" pitchFamily="2"/>
              </a:rPr>
              <a:t>capacity</a:t>
            </a:r>
            <a:r>
              <a:rPr lang="it-IT" sz="1400" b="0" i="0" u="none" strike="noStrike" kern="1200" spc="0" dirty="0">
                <a:ln>
                  <a:noFill/>
                </a:ln>
                <a:solidFill>
                  <a:srgbClr val="FFFFFF"/>
                </a:solidFill>
                <a:latin typeface="Arial" pitchFamily="34"/>
                <a:ea typeface="Microsoft YaHei" pitchFamily="2"/>
                <a:cs typeface="Arial" pitchFamily="2"/>
              </a:rPr>
              <a:t> of 27 </a:t>
            </a:r>
            <a:r>
              <a:rPr lang="it-IT" sz="1400" b="0" i="0" u="none" strike="noStrike" kern="1200" spc="0" dirty="0" err="1">
                <a:ln>
                  <a:noFill/>
                </a:ln>
                <a:solidFill>
                  <a:srgbClr val="FFFFFF"/>
                </a:solidFill>
                <a:latin typeface="Arial" pitchFamily="34"/>
                <a:ea typeface="Microsoft YaHei" pitchFamily="2"/>
                <a:cs typeface="Arial" pitchFamily="2"/>
              </a:rPr>
              <a:t>million</a:t>
            </a:r>
            <a:r>
              <a:rPr lang="it-IT" sz="1400" b="0" i="0" u="none" strike="noStrike" kern="1200" spc="0" dirty="0">
                <a:ln>
                  <a:noFill/>
                </a:ln>
                <a:solidFill>
                  <a:srgbClr val="FFFFFF"/>
                </a:solidFill>
                <a:latin typeface="Arial" pitchFamily="34"/>
                <a:ea typeface="Microsoft YaHei" pitchFamily="2"/>
                <a:cs typeface="Arial" pitchFamily="2"/>
              </a:rPr>
              <a:t> kW, </a:t>
            </a:r>
            <a:r>
              <a:rPr lang="it-IT" sz="1400" b="0" i="0" u="none" strike="noStrike" kern="1200" spc="0" dirty="0" err="1">
                <a:ln>
                  <a:noFill/>
                </a:ln>
                <a:solidFill>
                  <a:srgbClr val="FFFFFF"/>
                </a:solidFill>
                <a:latin typeface="Arial" pitchFamily="34"/>
                <a:ea typeface="Microsoft YaHei" pitchFamily="2"/>
                <a:cs typeface="Arial" pitchFamily="2"/>
              </a:rPr>
              <a:t>sufficient</a:t>
            </a:r>
            <a:r>
              <a:rPr lang="it-IT" sz="1400" b="0" i="0" u="none" strike="noStrike" kern="1200" spc="0" dirty="0">
                <a:ln>
                  <a:noFill/>
                </a:ln>
                <a:solidFill>
                  <a:srgbClr val="FFFFFF"/>
                </a:solidFill>
                <a:latin typeface="Arial" pitchFamily="34"/>
                <a:ea typeface="Microsoft YaHei" pitchFamily="2"/>
                <a:cs typeface="Arial" pitchFamily="2"/>
              </a:rPr>
              <a:t> to </a:t>
            </a:r>
            <a:r>
              <a:rPr lang="it-IT" sz="1400" b="0" i="0" u="none" strike="noStrike" kern="1200" spc="0" dirty="0" err="1">
                <a:ln>
                  <a:noFill/>
                </a:ln>
                <a:solidFill>
                  <a:srgbClr val="FFFFFF"/>
                </a:solidFill>
                <a:latin typeface="Arial" pitchFamily="34"/>
                <a:ea typeface="Microsoft YaHei" pitchFamily="2"/>
                <a:cs typeface="Arial" pitchFamily="2"/>
              </a:rPr>
              <a:t>meet</a:t>
            </a:r>
            <a:r>
              <a:rPr lang="it-IT" sz="1400" b="0" i="0" u="none" strike="noStrike" kern="1200" spc="0" dirty="0">
                <a:ln>
                  <a:noFill/>
                </a:ln>
                <a:solidFill>
                  <a:srgbClr val="FFFFFF"/>
                </a:solidFill>
                <a:latin typeface="Arial" pitchFamily="34"/>
                <a:ea typeface="Microsoft YaHei" pitchFamily="2"/>
                <a:cs typeface="Arial" pitchFamily="2"/>
              </a:rPr>
              <a:t> the </a:t>
            </a:r>
            <a:r>
              <a:rPr lang="it-IT" sz="1400" b="0" i="0" u="none" strike="noStrike" kern="1200" spc="0" dirty="0" err="1">
                <a:ln>
                  <a:noFill/>
                </a:ln>
                <a:solidFill>
                  <a:srgbClr val="FFFFFF"/>
                </a:solidFill>
                <a:latin typeface="Arial" pitchFamily="34"/>
                <a:ea typeface="Microsoft YaHei" pitchFamily="2"/>
                <a:cs typeface="Arial" pitchFamily="2"/>
              </a:rPr>
              <a:t>needs</a:t>
            </a:r>
            <a:r>
              <a:rPr lang="it-IT" sz="1400" b="0" i="0" u="none" strike="noStrike" kern="1200" spc="0" dirty="0">
                <a:ln>
                  <a:noFill/>
                </a:ln>
                <a:solidFill>
                  <a:srgbClr val="FFFFFF"/>
                </a:solidFill>
                <a:latin typeface="Arial" pitchFamily="34"/>
                <a:ea typeface="Microsoft YaHei" pitchFamily="2"/>
                <a:cs typeface="Arial" pitchFamily="2"/>
              </a:rPr>
              <a:t> of </a:t>
            </a:r>
            <a:r>
              <a:rPr lang="it-IT" sz="1400" b="0" i="0" u="none" strike="noStrike" kern="1200" spc="0" dirty="0" err="1">
                <a:ln>
                  <a:noFill/>
                </a:ln>
                <a:solidFill>
                  <a:srgbClr val="FFFFFF"/>
                </a:solidFill>
                <a:latin typeface="Arial" pitchFamily="34"/>
                <a:ea typeface="Microsoft YaHei" pitchFamily="2"/>
                <a:cs typeface="Arial" pitchFamily="2"/>
              </a:rPr>
              <a:t>approximately</a:t>
            </a:r>
            <a:r>
              <a:rPr lang="it-IT" sz="1400" b="0" i="0" u="none" strike="noStrike" kern="1200" spc="0" dirty="0">
                <a:ln>
                  <a:noFill/>
                </a:ln>
                <a:solidFill>
                  <a:srgbClr val="FFFFFF"/>
                </a:solidFill>
                <a:latin typeface="Arial" pitchFamily="34"/>
                <a:ea typeface="Microsoft YaHei" pitchFamily="2"/>
                <a:cs typeface="Arial" pitchFamily="2"/>
              </a:rPr>
              <a:t> 10,000 families.</a:t>
            </a:r>
          </a:p>
        </p:txBody>
      </p:sp>
      <p:sp>
        <p:nvSpPr>
          <p:cNvPr id="8" name="Rettangolo 7"/>
          <p:cNvSpPr/>
          <p:nvPr/>
        </p:nvSpPr>
        <p:spPr>
          <a:xfrm>
            <a:off x="1469245" y="1583495"/>
            <a:ext cx="9169305" cy="646331"/>
          </a:xfrm>
          <a:prstGeom prst="rect">
            <a:avLst/>
          </a:prstGeom>
        </p:spPr>
        <p:txBody>
          <a:bodyPr wrap="none">
            <a:spAutoFit/>
          </a:bodyPr>
          <a:lstStyle/>
          <a:p>
            <a:r>
              <a:rPr lang="it-IT" sz="3600" dirty="0">
                <a:solidFill>
                  <a:srgbClr val="FFFFFF"/>
                </a:solidFill>
                <a:latin typeface="Corbel" pitchFamily="18"/>
                <a:ea typeface="Microsoft YaHei" pitchFamily="2"/>
                <a:cs typeface="Arial" pitchFamily="2"/>
              </a:rPr>
              <a:t>Piana degli Albanesi – CENTRALE GUADALAMI</a:t>
            </a:r>
            <a:endParaRPr lang="it-IT" sz="3600" dirty="0"/>
          </a:p>
        </p:txBody>
      </p:sp>
      <p:sp>
        <p:nvSpPr>
          <p:cNvPr id="9" name="Titolo 1"/>
          <p:cNvSpPr txBox="1">
            <a:spLocks/>
          </p:cNvSpPr>
          <p:nvPr/>
        </p:nvSpPr>
        <p:spPr>
          <a:xfrm>
            <a:off x="1469245" y="1002847"/>
            <a:ext cx="10965955" cy="1126916"/>
          </a:xfrm>
          <a:prstGeom prst="rect">
            <a:avLst/>
          </a:prstGeom>
        </p:spPr>
        <p:txBody>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it-IT" dirty="0">
                <a:solidFill>
                  <a:schemeClr val="tx1"/>
                </a:solidFill>
              </a:rPr>
              <a:t>Hydroelectric </a:t>
            </a:r>
            <a:r>
              <a:rPr lang="it-IT" dirty="0" err="1" smtClean="0">
                <a:solidFill>
                  <a:schemeClr val="tx1"/>
                </a:solidFill>
              </a:rPr>
              <a:t>plants</a:t>
            </a:r>
            <a:r>
              <a:rPr lang="it-IT" dirty="0" smtClean="0">
                <a:solidFill>
                  <a:schemeClr val="tx1"/>
                </a:solidFill>
              </a:rPr>
              <a:t> in </a:t>
            </a:r>
            <a:r>
              <a:rPr lang="it-IT" dirty="0" err="1" smtClean="0">
                <a:solidFill>
                  <a:schemeClr val="tx1"/>
                </a:solidFill>
              </a:rPr>
              <a:t>siciLY</a:t>
            </a:r>
            <a:r>
              <a:rPr lang="it-IT" dirty="0" smtClean="0">
                <a:solidFill>
                  <a:schemeClr val="tx1"/>
                </a:solidFill>
              </a:rPr>
              <a:t> </a:t>
            </a:r>
            <a:endParaRPr lang="it-IT" dirty="0">
              <a:solidFill>
                <a:schemeClr val="tx1"/>
              </a:solidFill>
            </a:endParaRPr>
          </a:p>
        </p:txBody>
      </p:sp>
    </p:spTree>
    <p:extLst>
      <p:ext uri="{BB962C8B-B14F-4D97-AF65-F5344CB8AC3E}">
        <p14:creationId xmlns:p14="http://schemas.microsoft.com/office/powerpoint/2010/main" val="1024555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518229" y="2348011"/>
            <a:ext cx="9784080" cy="4206240"/>
          </a:xfrm>
        </p:spPr>
        <p:txBody>
          <a:bodyPr/>
          <a:lstStyle/>
          <a:p>
            <a:endParaRPr lang="it-IT" dirty="0"/>
          </a:p>
          <a:p>
            <a:endParaRPr lang="it-IT" dirty="0"/>
          </a:p>
          <a:p>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4345062" y="125031"/>
            <a:ext cx="7811044" cy="796831"/>
          </a:xfrm>
          <a:prstGeom prst="rect">
            <a:avLst/>
          </a:prstGeom>
        </p:spPr>
      </p:pic>
      <p:sp>
        <p:nvSpPr>
          <p:cNvPr id="5" name="Rettangolo 4"/>
          <p:cNvSpPr/>
          <p:nvPr/>
        </p:nvSpPr>
        <p:spPr>
          <a:xfrm>
            <a:off x="1017885" y="1421967"/>
            <a:ext cx="6096000" cy="461665"/>
          </a:xfrm>
          <a:prstGeom prst="rect">
            <a:avLst/>
          </a:prstGeom>
        </p:spPr>
        <p:txBody>
          <a:bodyPr>
            <a:spAutoFit/>
          </a:bodyPr>
          <a:lstStyle/>
          <a:p>
            <a:r>
              <a:rPr lang="it-IT" sz="2400" dirty="0" smtClean="0">
                <a:solidFill>
                  <a:schemeClr val="bg2">
                    <a:lumMod val="50000"/>
                  </a:schemeClr>
                </a:solidFill>
              </a:rPr>
              <a:t>Enel Green Power </a:t>
            </a:r>
            <a:r>
              <a:rPr lang="it-IT" sz="2400" dirty="0" err="1" smtClean="0">
                <a:solidFill>
                  <a:schemeClr val="bg2">
                    <a:lumMod val="50000"/>
                  </a:schemeClr>
                </a:solidFill>
              </a:rPr>
              <a:t>Anapo</a:t>
            </a:r>
            <a:endParaRPr lang="it-IT" sz="2400" dirty="0">
              <a:solidFill>
                <a:schemeClr val="bg2">
                  <a:lumMod val="50000"/>
                </a:schemeClr>
              </a:solidFill>
            </a:endParaRPr>
          </a:p>
        </p:txBody>
      </p:sp>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885" y="2044262"/>
            <a:ext cx="6384803" cy="4311689"/>
          </a:xfrm>
          <a:prstGeom prst="rect">
            <a:avLst/>
          </a:prstGeom>
        </p:spPr>
      </p:pic>
      <p:pic>
        <p:nvPicPr>
          <p:cNvPr id="8" name="Immagine 7"/>
          <p:cNvPicPr>
            <a:picLocks noChangeAspect="1"/>
          </p:cNvPicPr>
          <p:nvPr/>
        </p:nvPicPr>
        <p:blipFill rotWithShape="1">
          <a:blip r:embed="rId4">
            <a:extLst>
              <a:ext uri="{28A0092B-C50C-407E-A947-70E740481C1C}">
                <a14:useLocalDpi xmlns:a14="http://schemas.microsoft.com/office/drawing/2010/main" val="0"/>
              </a:ext>
            </a:extLst>
          </a:blip>
          <a:srcRect l="59707" r="-549" b="33140"/>
          <a:stretch/>
        </p:blipFill>
        <p:spPr>
          <a:xfrm>
            <a:off x="8466983" y="3575538"/>
            <a:ext cx="2985747" cy="3282462"/>
          </a:xfrm>
          <a:prstGeom prst="rect">
            <a:avLst/>
          </a:prstGeom>
        </p:spPr>
      </p:pic>
      <p:pic>
        <p:nvPicPr>
          <p:cNvPr id="12" name="Immagine 11"/>
          <p:cNvPicPr>
            <a:picLocks noChangeAspect="1"/>
          </p:cNvPicPr>
          <p:nvPr/>
        </p:nvPicPr>
        <p:blipFill rotWithShape="1">
          <a:blip r:embed="rId5">
            <a:extLst>
              <a:ext uri="{28A0092B-C50C-407E-A947-70E740481C1C}">
                <a14:useLocalDpi xmlns:a14="http://schemas.microsoft.com/office/drawing/2010/main" val="0"/>
              </a:ext>
            </a:extLst>
          </a:blip>
          <a:srcRect l="482" t="35024" r="-482" b="925"/>
          <a:stretch/>
        </p:blipFill>
        <p:spPr>
          <a:xfrm>
            <a:off x="8336286" y="2044262"/>
            <a:ext cx="2966023" cy="1484573"/>
          </a:xfrm>
          <a:prstGeom prst="rect">
            <a:avLst/>
          </a:prstGeom>
        </p:spPr>
      </p:pic>
      <p:sp>
        <p:nvSpPr>
          <p:cNvPr id="9" name="Titolo 1"/>
          <p:cNvSpPr txBox="1">
            <a:spLocks/>
          </p:cNvSpPr>
          <p:nvPr/>
        </p:nvSpPr>
        <p:spPr>
          <a:xfrm>
            <a:off x="1017885" y="921862"/>
            <a:ext cx="10965955" cy="1126916"/>
          </a:xfrm>
          <a:prstGeom prst="rect">
            <a:avLst/>
          </a:prstGeom>
        </p:spPr>
        <p:txBody>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it-IT" dirty="0"/>
              <a:t>Hydroelectric </a:t>
            </a:r>
            <a:r>
              <a:rPr lang="it-IT" dirty="0" err="1" smtClean="0"/>
              <a:t>plants</a:t>
            </a:r>
            <a:r>
              <a:rPr lang="it-IT" dirty="0" smtClean="0"/>
              <a:t> in </a:t>
            </a:r>
            <a:r>
              <a:rPr lang="it-IT" dirty="0" err="1" smtClean="0"/>
              <a:t>siciLY</a:t>
            </a:r>
            <a:r>
              <a:rPr lang="it-IT" dirty="0" smtClean="0"/>
              <a:t> </a:t>
            </a:r>
            <a:endParaRPr lang="it-IT" dirty="0"/>
          </a:p>
        </p:txBody>
      </p:sp>
    </p:spTree>
    <p:extLst>
      <p:ext uri="{BB962C8B-B14F-4D97-AF65-F5344CB8AC3E}">
        <p14:creationId xmlns:p14="http://schemas.microsoft.com/office/powerpoint/2010/main" val="24237238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1192319" y="677880"/>
            <a:ext cx="9253080" cy="1263960"/>
          </a:xfrm>
        </p:spPr>
        <p:txBody>
          <a:bodyPr/>
          <a:lstStyle/>
          <a:p>
            <a:pPr lvl="0"/>
            <a:r>
              <a:rPr lang="en-US"/>
              <a:t>RESEARCH </a:t>
            </a:r>
            <a:br>
              <a:rPr lang="en-US"/>
            </a:br>
            <a:r>
              <a:rPr lang="en-US"/>
              <a:t>What is water energy</a:t>
            </a:r>
          </a:p>
        </p:txBody>
      </p:sp>
      <p:pic>
        <p:nvPicPr>
          <p:cNvPr id="4" name="Immagine 3">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t="87888" r="779"/>
          <a:stretch>
            <a:fillRect/>
          </a:stretch>
        </p:blipFill>
        <p:spPr>
          <a:xfrm>
            <a:off x="7595052" y="209160"/>
            <a:ext cx="4596347" cy="468720"/>
          </a:xfrm>
          <a:prstGeom prst="rect">
            <a:avLst/>
          </a:prstGeom>
          <a:noFill/>
          <a:ln>
            <a:noFill/>
          </a:ln>
        </p:spPr>
      </p:pic>
      <p:sp>
        <p:nvSpPr>
          <p:cNvPr id="5" name="Rettangolo 6"/>
          <p:cNvSpPr/>
          <p:nvPr/>
        </p:nvSpPr>
        <p:spPr>
          <a:xfrm>
            <a:off x="928836" y="1625399"/>
            <a:ext cx="10247399" cy="543035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just" rtl="0" hangingPunct="1">
              <a:lnSpc>
                <a:spcPct val="100000"/>
              </a:lnSpc>
              <a:spcBef>
                <a:spcPts val="0"/>
              </a:spcBef>
              <a:spcAft>
                <a:spcPts val="0"/>
              </a:spcAft>
              <a:buNone/>
              <a:tabLst/>
            </a:pPr>
            <a:r>
              <a:rPr lang="it-IT" sz="1200" b="0" i="0" u="none" strike="noStrike" kern="1200" spc="0" dirty="0">
                <a:ln>
                  <a:noFill/>
                </a:ln>
                <a:solidFill>
                  <a:srgbClr val="FFFFFF"/>
                </a:solidFill>
                <a:latin typeface="Arial" pitchFamily="34"/>
                <a:ea typeface="Microsoft YaHei" pitchFamily="2"/>
                <a:cs typeface="Arial" pitchFamily="2"/>
              </a:rPr>
              <a:t>La centrale </a:t>
            </a:r>
            <a:r>
              <a:rPr lang="it-IT" sz="1200" b="0" i="0" u="none" strike="noStrike" kern="1200" spc="0" dirty="0" err="1">
                <a:ln>
                  <a:noFill/>
                </a:ln>
                <a:solidFill>
                  <a:srgbClr val="FFFFFF"/>
                </a:solidFill>
                <a:latin typeface="Arial" pitchFamily="34"/>
                <a:ea typeface="Microsoft YaHei" pitchFamily="2"/>
                <a:cs typeface="Arial" pitchFamily="2"/>
              </a:rPr>
              <a:t>Anapo</a:t>
            </a:r>
            <a:r>
              <a:rPr lang="it-IT" sz="1200" b="0" i="0" u="none" strike="noStrike" kern="1200" spc="0" dirty="0">
                <a:ln>
                  <a:noFill/>
                </a:ln>
                <a:solidFill>
                  <a:srgbClr val="FFFFFF"/>
                </a:solidFill>
                <a:latin typeface="Arial" pitchFamily="34"/>
                <a:ea typeface="Microsoft YaHei" pitchFamily="2"/>
                <a:cs typeface="Arial" pitchFamily="2"/>
              </a:rPr>
              <a:t> è una </a:t>
            </a:r>
            <a:r>
              <a:rPr lang="it-IT" sz="1200" dirty="0" smtClean="0">
                <a:solidFill>
                  <a:srgbClr val="FFFFFF"/>
                </a:solidFill>
                <a:latin typeface="Arial" pitchFamily="34"/>
                <a:ea typeface="Microsoft YaHei" pitchFamily="2"/>
                <a:cs typeface="Arial" pitchFamily="2"/>
              </a:rPr>
              <a:t>centrale idroelettrica </a:t>
            </a:r>
            <a:r>
              <a:rPr lang="it-IT" sz="1200" b="0" i="0" u="none" strike="noStrike" kern="1200" spc="0" dirty="0" smtClean="0">
                <a:ln>
                  <a:noFill/>
                </a:ln>
                <a:solidFill>
                  <a:srgbClr val="FFFFFF"/>
                </a:solidFill>
                <a:latin typeface="Arial" pitchFamily="34"/>
                <a:ea typeface="Microsoft YaHei" pitchFamily="2"/>
                <a:cs typeface="Arial" pitchFamily="2"/>
              </a:rPr>
              <a:t>situata </a:t>
            </a:r>
            <a:r>
              <a:rPr lang="it-IT" sz="1200" b="0" i="0" u="none" strike="noStrike" kern="1200" spc="0" dirty="0">
                <a:ln>
                  <a:noFill/>
                </a:ln>
                <a:solidFill>
                  <a:srgbClr val="FFFFFF"/>
                </a:solidFill>
                <a:latin typeface="Arial" pitchFamily="34"/>
                <a:ea typeface="Microsoft YaHei" pitchFamily="2"/>
                <a:cs typeface="Arial" pitchFamily="2"/>
              </a:rPr>
              <a:t>nel sud </a:t>
            </a:r>
            <a:r>
              <a:rPr lang="it-IT" sz="1200" b="0" i="0" u="none" strike="noStrike" kern="1200" spc="0" dirty="0" smtClean="0">
                <a:ln>
                  <a:noFill/>
                </a:ln>
                <a:solidFill>
                  <a:srgbClr val="FFFFFF"/>
                </a:solidFill>
                <a:latin typeface="Arial" pitchFamily="34"/>
                <a:ea typeface="Microsoft YaHei" pitchFamily="2"/>
                <a:cs typeface="Arial" pitchFamily="2"/>
              </a:rPr>
              <a:t>Italia, </a:t>
            </a:r>
            <a:r>
              <a:rPr lang="it-IT" sz="1200" b="0" i="0" u="none" strike="noStrike" kern="1200" spc="0" dirty="0">
                <a:ln>
                  <a:noFill/>
                </a:ln>
                <a:solidFill>
                  <a:srgbClr val="FFFFFF"/>
                </a:solidFill>
                <a:latin typeface="Arial" pitchFamily="34"/>
                <a:ea typeface="Microsoft YaHei" pitchFamily="2"/>
                <a:cs typeface="Arial" pitchFamily="2"/>
              </a:rPr>
              <a:t>in </a:t>
            </a:r>
            <a:r>
              <a:rPr lang="it-IT" sz="1200" b="0" i="0" u="none" strike="noStrike" kern="1200" spc="0" dirty="0" smtClean="0">
                <a:ln>
                  <a:noFill/>
                </a:ln>
                <a:solidFill>
                  <a:srgbClr val="FFFFFF"/>
                </a:solidFill>
                <a:latin typeface="Arial" pitchFamily="34"/>
                <a:ea typeface="Microsoft YaHei" pitchFamily="2"/>
                <a:cs typeface="Arial" pitchFamily="2"/>
              </a:rPr>
              <a:t>Sicilia, </a:t>
            </a:r>
            <a:r>
              <a:rPr lang="it-IT" sz="1200" b="0" i="0" u="none" strike="noStrike" kern="1200" spc="0" dirty="0">
                <a:ln>
                  <a:noFill/>
                </a:ln>
                <a:solidFill>
                  <a:srgbClr val="FFFFFF"/>
                </a:solidFill>
                <a:latin typeface="Arial" pitchFamily="34"/>
                <a:ea typeface="Microsoft YaHei" pitchFamily="2"/>
                <a:cs typeface="Arial" pitchFamily="2"/>
              </a:rPr>
              <a:t>vicino Siracusa </a:t>
            </a:r>
            <a:r>
              <a:rPr lang="it-IT" sz="1200" b="0" i="0" u="none" strike="noStrike" kern="1200" spc="0" dirty="0" smtClean="0">
                <a:ln>
                  <a:noFill/>
                </a:ln>
                <a:solidFill>
                  <a:srgbClr val="FFFFFF"/>
                </a:solidFill>
                <a:latin typeface="Arial" pitchFamily="34"/>
                <a:ea typeface="Microsoft YaHei" pitchFamily="2"/>
                <a:cs typeface="Arial" pitchFamily="2"/>
              </a:rPr>
              <a:t>nella Valle di </a:t>
            </a:r>
            <a:r>
              <a:rPr lang="it-IT" sz="1200" b="0" i="0" u="none" strike="noStrike" kern="1200" spc="0" dirty="0" err="1" smtClean="0">
                <a:ln>
                  <a:noFill/>
                </a:ln>
                <a:solidFill>
                  <a:srgbClr val="FFFFFF"/>
                </a:solidFill>
                <a:latin typeface="Arial" pitchFamily="34"/>
                <a:ea typeface="Microsoft YaHei" pitchFamily="2"/>
                <a:cs typeface="Arial" pitchFamily="2"/>
              </a:rPr>
              <a:t>Anapo</a:t>
            </a:r>
            <a:endParaRPr lang="it-IT" sz="1200" b="0" i="0" u="none" strike="noStrike" kern="1200" spc="0" dirty="0">
              <a:ln>
                <a:noFill/>
              </a:ln>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r>
              <a:rPr lang="it-IT" sz="1200" b="0" i="0" u="none" strike="noStrike" kern="1200" spc="0" dirty="0" smtClean="0">
                <a:ln>
                  <a:noFill/>
                </a:ln>
                <a:solidFill>
                  <a:srgbClr val="FFFFFF"/>
                </a:solidFill>
                <a:latin typeface="Arial" pitchFamily="34"/>
                <a:ea typeface="Microsoft YaHei" pitchFamily="2"/>
                <a:cs typeface="Arial" pitchFamily="2"/>
              </a:rPr>
              <a:t>È </a:t>
            </a:r>
            <a:r>
              <a:rPr lang="it-IT" sz="1200" b="0" i="0" u="none" strike="noStrike" kern="1200" spc="0" dirty="0">
                <a:ln>
                  <a:noFill/>
                </a:ln>
                <a:solidFill>
                  <a:srgbClr val="FFFFFF"/>
                </a:solidFill>
                <a:latin typeface="Arial" pitchFamily="34"/>
                <a:ea typeface="Microsoft YaHei" pitchFamily="2"/>
                <a:cs typeface="Arial" pitchFamily="2"/>
              </a:rPr>
              <a:t>costituita da due bacini artificiali:</a:t>
            </a:r>
          </a:p>
          <a:p>
            <a:pPr marL="0" marR="0" lvl="0" indent="0" algn="just" rtl="0" hangingPunct="1">
              <a:lnSpc>
                <a:spcPct val="100000"/>
              </a:lnSpc>
              <a:spcBef>
                <a:spcPts val="0"/>
              </a:spcBef>
              <a:spcAft>
                <a:spcPts val="0"/>
              </a:spcAft>
              <a:buClr>
                <a:srgbClr val="2C2C2C"/>
              </a:buClr>
              <a:buSzPct val="45000"/>
              <a:tabLst/>
            </a:pPr>
            <a:r>
              <a:rPr lang="it-IT" sz="1200" b="0" i="0" u="none" strike="noStrike" kern="1200" spc="0" dirty="0" smtClean="0">
                <a:ln>
                  <a:noFill/>
                </a:ln>
                <a:solidFill>
                  <a:srgbClr val="FFFFFF"/>
                </a:solidFill>
                <a:latin typeface="Arial" pitchFamily="34"/>
                <a:ea typeface="Microsoft YaHei" pitchFamily="2"/>
                <a:cs typeface="Arial" pitchFamily="2"/>
              </a:rPr>
              <a:t>- un </a:t>
            </a:r>
            <a:r>
              <a:rPr lang="it-IT" sz="1200" b="0" i="0" u="none" strike="noStrike" kern="1200" spc="0" dirty="0">
                <a:ln>
                  <a:noFill/>
                </a:ln>
                <a:solidFill>
                  <a:srgbClr val="FFFFFF"/>
                </a:solidFill>
                <a:latin typeface="Arial" pitchFamily="34"/>
                <a:ea typeface="Microsoft YaHei" pitchFamily="2"/>
                <a:cs typeface="Arial" pitchFamily="2"/>
              </a:rPr>
              <a:t>bacino artificiale inferiore con una superficie di 0,46 km2 e un volume di 7 milioni di m3.</a:t>
            </a:r>
          </a:p>
          <a:p>
            <a:pPr marL="0" marR="0" lvl="0" indent="0" algn="just" rtl="0" hangingPunct="1">
              <a:lnSpc>
                <a:spcPct val="100000"/>
              </a:lnSpc>
              <a:spcBef>
                <a:spcPts val="0"/>
              </a:spcBef>
              <a:spcAft>
                <a:spcPts val="0"/>
              </a:spcAft>
              <a:buClr>
                <a:srgbClr val="2C2C2C"/>
              </a:buClr>
              <a:buSzPct val="45000"/>
              <a:tabLst/>
            </a:pPr>
            <a:r>
              <a:rPr lang="it-IT" sz="1200" b="0" i="0" u="none" strike="noStrike" kern="1200" spc="0" dirty="0" smtClean="0">
                <a:ln>
                  <a:noFill/>
                </a:ln>
                <a:solidFill>
                  <a:srgbClr val="FFFFFF"/>
                </a:solidFill>
                <a:latin typeface="Arial" pitchFamily="34"/>
                <a:ea typeface="Microsoft YaHei" pitchFamily="2"/>
                <a:cs typeface="Arial" pitchFamily="2"/>
              </a:rPr>
              <a:t>- un </a:t>
            </a:r>
            <a:r>
              <a:rPr lang="it-IT" sz="1200" b="0" i="0" u="none" strike="noStrike" kern="1200" spc="0" dirty="0">
                <a:ln>
                  <a:noFill/>
                </a:ln>
                <a:solidFill>
                  <a:srgbClr val="FFFFFF"/>
                </a:solidFill>
                <a:latin typeface="Arial" pitchFamily="34"/>
                <a:ea typeface="Microsoft YaHei" pitchFamily="2"/>
                <a:cs typeface="Arial" pitchFamily="2"/>
              </a:rPr>
              <a:t>bacino artificiale superiore con una superficie di 0,36 km2 e un volume di 5 milioni di m3.</a:t>
            </a:r>
          </a:p>
          <a:p>
            <a:pPr marL="0" marR="0" lvl="0" indent="0" algn="just" rtl="0" hangingPunct="1">
              <a:lnSpc>
                <a:spcPct val="100000"/>
              </a:lnSpc>
              <a:spcBef>
                <a:spcPts val="0"/>
              </a:spcBef>
              <a:spcAft>
                <a:spcPts val="0"/>
              </a:spcAft>
              <a:buNone/>
              <a:tabLst/>
            </a:pPr>
            <a:endParaRPr lang="it-IT" sz="1200" b="0" i="0" u="none" strike="noStrike" kern="1200" spc="0" dirty="0">
              <a:ln>
                <a:noFill/>
              </a:ln>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r>
              <a:rPr lang="it-IT" sz="1200" b="0" i="0" u="none" strike="noStrike" kern="1200" spc="0" dirty="0">
                <a:ln>
                  <a:noFill/>
                </a:ln>
                <a:solidFill>
                  <a:srgbClr val="FFFFFF"/>
                </a:solidFill>
                <a:latin typeface="Arial" pitchFamily="34"/>
                <a:ea typeface="Microsoft YaHei" pitchFamily="2"/>
                <a:cs typeface="Arial" pitchFamily="2"/>
              </a:rPr>
              <a:t>La distanza tra i serbatoi è di un 1 km con la differenza di altitudine di 312 metri,</a:t>
            </a:r>
          </a:p>
          <a:p>
            <a:pPr marL="0" marR="0" lvl="0" indent="0" algn="just" rtl="0" hangingPunct="1">
              <a:lnSpc>
                <a:spcPct val="100000"/>
              </a:lnSpc>
              <a:spcBef>
                <a:spcPts val="0"/>
              </a:spcBef>
              <a:spcAft>
                <a:spcPts val="0"/>
              </a:spcAft>
              <a:buNone/>
              <a:tabLst/>
            </a:pPr>
            <a:r>
              <a:rPr lang="it-IT" sz="1200" b="0" i="0" u="none" strike="noStrike" kern="1200" spc="0" dirty="0">
                <a:ln>
                  <a:noFill/>
                </a:ln>
                <a:solidFill>
                  <a:srgbClr val="FFFFFF"/>
                </a:solidFill>
                <a:latin typeface="Arial" pitchFamily="34"/>
                <a:ea typeface="Microsoft YaHei" pitchFamily="2"/>
                <a:cs typeface="Arial" pitchFamily="2"/>
              </a:rPr>
              <a:t>La sala macchine della stazione, delle dimensioni di 20x156 metri ed un'altezza di 45 metri, è situata sottoterra. È presente inoltre una stanza sotterranea per i </a:t>
            </a:r>
            <a:r>
              <a:rPr lang="it-IT" sz="1200" b="0" i="0" u="none" strike="noStrike" kern="1200" spc="0" dirty="0" err="1" smtClean="0">
                <a:ln>
                  <a:noFill/>
                </a:ln>
                <a:solidFill>
                  <a:srgbClr val="FFFFFF"/>
                </a:solidFill>
                <a:latin typeface="Arial" pitchFamily="34"/>
                <a:ea typeface="Microsoft YaHei" pitchFamily="2"/>
                <a:cs typeface="Arial" pitchFamily="2"/>
              </a:rPr>
              <a:t>trasformattori</a:t>
            </a:r>
            <a:r>
              <a:rPr lang="it-IT" sz="1200" b="0" i="0" u="none" strike="noStrike" kern="1200" spc="0" dirty="0" smtClean="0">
                <a:ln>
                  <a:noFill/>
                </a:ln>
                <a:solidFill>
                  <a:srgbClr val="FFFFFF"/>
                </a:solidFill>
                <a:latin typeface="Arial" pitchFamily="34"/>
                <a:ea typeface="Microsoft YaHei" pitchFamily="2"/>
                <a:cs typeface="Arial" pitchFamily="2"/>
              </a:rPr>
              <a:t> di </a:t>
            </a:r>
            <a:r>
              <a:rPr lang="it-IT" sz="1200" b="0" i="0" u="none" strike="noStrike" kern="1200" spc="0" dirty="0">
                <a:ln>
                  <a:noFill/>
                </a:ln>
                <a:solidFill>
                  <a:srgbClr val="FFFFFF"/>
                </a:solidFill>
                <a:latin typeface="Arial" pitchFamily="34"/>
                <a:ea typeface="Microsoft YaHei" pitchFamily="2"/>
                <a:cs typeface="Arial" pitchFamily="2"/>
              </a:rPr>
              <a:t>15x158 metri e 17 metri di altezza.</a:t>
            </a:r>
          </a:p>
          <a:p>
            <a:pPr marL="0" marR="0" lvl="0" indent="0" algn="just" rtl="0" hangingPunct="1">
              <a:lnSpc>
                <a:spcPct val="100000"/>
              </a:lnSpc>
              <a:spcBef>
                <a:spcPts val="0"/>
              </a:spcBef>
              <a:spcAft>
                <a:spcPts val="0"/>
              </a:spcAft>
              <a:buNone/>
              <a:tabLst/>
            </a:pPr>
            <a:r>
              <a:rPr lang="it-IT" sz="1200" b="0" i="0" u="none" strike="noStrike" kern="1200" spc="0" dirty="0" smtClean="0">
                <a:ln>
                  <a:noFill/>
                </a:ln>
                <a:solidFill>
                  <a:srgbClr val="FFFFFF"/>
                </a:solidFill>
                <a:latin typeface="Arial" pitchFamily="34"/>
                <a:ea typeface="Microsoft YaHei" pitchFamily="2"/>
                <a:cs typeface="Arial" pitchFamily="2"/>
              </a:rPr>
              <a:t>La </a:t>
            </a:r>
            <a:r>
              <a:rPr lang="it-IT" sz="1200" b="0" i="0" u="none" strike="noStrike" kern="1200" spc="0" dirty="0">
                <a:ln>
                  <a:noFill/>
                </a:ln>
                <a:solidFill>
                  <a:srgbClr val="FFFFFF"/>
                </a:solidFill>
                <a:latin typeface="Arial" pitchFamily="34"/>
                <a:ea typeface="Microsoft YaHei" pitchFamily="2"/>
                <a:cs typeface="Arial" pitchFamily="2"/>
              </a:rPr>
              <a:t>sala è dotata di quattro unità idrauliche reversibili con una capacità di 125 MW in modalità turbina (genera energia) e 145 MW in modalità pompa (consuma energia</a:t>
            </a:r>
            <a:r>
              <a:rPr lang="it-IT" sz="1200" b="0" i="0" u="none" strike="noStrike" kern="1200" spc="0" dirty="0" smtClean="0">
                <a:ln>
                  <a:noFill/>
                </a:ln>
                <a:solidFill>
                  <a:srgbClr val="FFFFFF"/>
                </a:solidFill>
                <a:latin typeface="Arial" pitchFamily="34"/>
                <a:ea typeface="Microsoft YaHei" pitchFamily="2"/>
                <a:cs typeface="Arial" pitchFamily="2"/>
              </a:rPr>
              <a:t>)</a:t>
            </a:r>
          </a:p>
          <a:p>
            <a:pPr marL="0" marR="0" lvl="0" indent="0" algn="just" rtl="0" hangingPunct="1">
              <a:lnSpc>
                <a:spcPct val="100000"/>
              </a:lnSpc>
              <a:spcBef>
                <a:spcPts val="0"/>
              </a:spcBef>
              <a:spcAft>
                <a:spcPts val="0"/>
              </a:spcAft>
              <a:buNone/>
              <a:tabLst/>
            </a:pPr>
            <a:endParaRPr lang="it-IT" sz="1200" dirty="0">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endParaRPr lang="it-IT" sz="1200" b="0" i="0" u="none" strike="noStrike" kern="1200" spc="0" dirty="0">
              <a:ln>
                <a:noFill/>
              </a:ln>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endParaRPr lang="it-IT" sz="1400" b="0" i="0" u="none" strike="noStrike" kern="1200" spc="0" dirty="0">
              <a:ln>
                <a:noFill/>
              </a:ln>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r>
              <a:rPr lang="it-IT" sz="1600" b="0" i="0" u="none" strike="noStrike" kern="1200" spc="0" dirty="0">
                <a:ln>
                  <a:noFill/>
                </a:ln>
                <a:solidFill>
                  <a:srgbClr val="FFFFFF"/>
                </a:solidFill>
                <a:latin typeface="Arial" pitchFamily="34"/>
                <a:ea typeface="Microsoft YaHei" pitchFamily="2"/>
                <a:cs typeface="Arial" pitchFamily="2"/>
              </a:rPr>
              <a:t>The </a:t>
            </a:r>
            <a:r>
              <a:rPr lang="it-IT" sz="1600" b="0" i="0" u="none" strike="noStrike" kern="1200" spc="0" dirty="0" err="1">
                <a:ln>
                  <a:noFill/>
                </a:ln>
                <a:solidFill>
                  <a:srgbClr val="FFFFFF"/>
                </a:solidFill>
                <a:latin typeface="Arial" pitchFamily="34"/>
                <a:ea typeface="Microsoft YaHei" pitchFamily="2"/>
                <a:cs typeface="Arial" pitchFamily="2"/>
              </a:rPr>
              <a:t>Anapo</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power</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plant</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is</a:t>
            </a:r>
            <a:r>
              <a:rPr lang="it-IT" sz="1600" b="0" i="0" u="none" strike="noStrike" kern="1200" spc="0" dirty="0">
                <a:ln>
                  <a:noFill/>
                </a:ln>
                <a:solidFill>
                  <a:srgbClr val="FFFFFF"/>
                </a:solidFill>
                <a:latin typeface="Arial" pitchFamily="34"/>
                <a:ea typeface="Microsoft YaHei" pitchFamily="2"/>
                <a:cs typeface="Arial" pitchFamily="2"/>
              </a:rPr>
              <a:t> a </a:t>
            </a:r>
            <a:r>
              <a:rPr lang="it-IT" sz="1600" b="0" i="0" u="none" strike="noStrike" kern="1200" spc="0" dirty="0" err="1">
                <a:ln>
                  <a:noFill/>
                </a:ln>
                <a:solidFill>
                  <a:srgbClr val="FFFFFF"/>
                </a:solidFill>
                <a:latin typeface="Arial" pitchFamily="34"/>
                <a:ea typeface="Microsoft YaHei" pitchFamily="2"/>
                <a:cs typeface="Arial" pitchFamily="2"/>
              </a:rPr>
              <a:t>hydroelectric</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power</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plant</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located</a:t>
            </a:r>
            <a:r>
              <a:rPr lang="it-IT" sz="1600" b="0" i="0" u="none" strike="noStrike" kern="1200" spc="0" dirty="0">
                <a:ln>
                  <a:noFill/>
                </a:ln>
                <a:solidFill>
                  <a:srgbClr val="FFFFFF"/>
                </a:solidFill>
                <a:latin typeface="Arial" pitchFamily="34"/>
                <a:ea typeface="Microsoft YaHei" pitchFamily="2"/>
                <a:cs typeface="Arial" pitchFamily="2"/>
              </a:rPr>
              <a:t> in </a:t>
            </a:r>
            <a:r>
              <a:rPr lang="it-IT" sz="1600" b="0" i="0" u="none" strike="noStrike" kern="1200" spc="0" dirty="0" err="1">
                <a:ln>
                  <a:noFill/>
                </a:ln>
                <a:solidFill>
                  <a:srgbClr val="FFFFFF"/>
                </a:solidFill>
                <a:latin typeface="Arial" pitchFamily="34"/>
                <a:ea typeface="Microsoft YaHei" pitchFamily="2"/>
                <a:cs typeface="Arial" pitchFamily="2"/>
              </a:rPr>
              <a:t>southern</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Italy</a:t>
            </a:r>
            <a:r>
              <a:rPr lang="it-IT" sz="1600" b="0" i="0" u="none" strike="noStrike" kern="1200" spc="0" dirty="0">
                <a:ln>
                  <a:noFill/>
                </a:ln>
                <a:solidFill>
                  <a:srgbClr val="FFFFFF"/>
                </a:solidFill>
                <a:latin typeface="Arial" pitchFamily="34"/>
                <a:ea typeface="Microsoft YaHei" pitchFamily="2"/>
                <a:cs typeface="Arial" pitchFamily="2"/>
              </a:rPr>
              <a:t>, in </a:t>
            </a:r>
            <a:r>
              <a:rPr lang="it-IT" sz="1600" b="0" i="0" u="none" strike="noStrike" kern="1200" spc="0" dirty="0" err="1">
                <a:ln>
                  <a:noFill/>
                </a:ln>
                <a:solidFill>
                  <a:srgbClr val="FFFFFF"/>
                </a:solidFill>
                <a:latin typeface="Arial" pitchFamily="34"/>
                <a:ea typeface="Microsoft YaHei" pitchFamily="2"/>
                <a:cs typeface="Arial" pitchFamily="2"/>
              </a:rPr>
              <a:t>Sicily</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near</a:t>
            </a:r>
            <a:r>
              <a:rPr lang="it-IT" sz="1600" b="0" i="0" u="none" strike="noStrike" kern="1200" spc="0" dirty="0">
                <a:ln>
                  <a:noFill/>
                </a:ln>
                <a:solidFill>
                  <a:srgbClr val="FFFFFF"/>
                </a:solidFill>
                <a:latin typeface="Arial" pitchFamily="34"/>
                <a:ea typeface="Microsoft YaHei" pitchFamily="2"/>
                <a:cs typeface="Arial" pitchFamily="2"/>
              </a:rPr>
              <a:t> Syracuse in the </a:t>
            </a:r>
            <a:r>
              <a:rPr lang="it-IT" sz="1600" b="0" i="0" u="none" strike="noStrike" kern="1200" spc="0" dirty="0" err="1">
                <a:ln>
                  <a:noFill/>
                </a:ln>
                <a:solidFill>
                  <a:srgbClr val="FFFFFF"/>
                </a:solidFill>
                <a:latin typeface="Arial" pitchFamily="34"/>
                <a:ea typeface="Microsoft YaHei" pitchFamily="2"/>
                <a:cs typeface="Arial" pitchFamily="2"/>
              </a:rPr>
              <a:t>Anapo</a:t>
            </a:r>
            <a:r>
              <a:rPr lang="it-IT" sz="1600" b="0" i="0" u="none" strike="noStrike" kern="1200" spc="0" dirty="0">
                <a:ln>
                  <a:noFill/>
                </a:ln>
                <a:solidFill>
                  <a:srgbClr val="FFFFFF"/>
                </a:solidFill>
                <a:latin typeface="Arial" pitchFamily="34"/>
                <a:ea typeface="Microsoft YaHei" pitchFamily="2"/>
                <a:cs typeface="Arial" pitchFamily="2"/>
              </a:rPr>
              <a:t> Valley.</a:t>
            </a:r>
          </a:p>
          <a:p>
            <a:pPr marL="0" marR="0" lvl="0" indent="0" algn="just" rtl="0" hangingPunct="1">
              <a:lnSpc>
                <a:spcPct val="100000"/>
              </a:lnSpc>
              <a:spcBef>
                <a:spcPts val="0"/>
              </a:spcBef>
              <a:spcAft>
                <a:spcPts val="0"/>
              </a:spcAft>
              <a:buNone/>
              <a:tabLst/>
            </a:pPr>
            <a:r>
              <a:rPr lang="it-IT" sz="1600" b="0" i="0" u="none" strike="noStrike" kern="1200" spc="0" dirty="0" err="1" smtClean="0">
                <a:ln>
                  <a:noFill/>
                </a:ln>
                <a:solidFill>
                  <a:srgbClr val="FFFFFF"/>
                </a:solidFill>
                <a:latin typeface="Arial" pitchFamily="34"/>
                <a:ea typeface="Microsoft YaHei" pitchFamily="2"/>
                <a:cs typeface="Arial" pitchFamily="2"/>
              </a:rPr>
              <a:t>It</a:t>
            </a:r>
            <a:r>
              <a:rPr lang="it-IT" sz="1600" b="0" i="0" u="none" strike="noStrike" kern="1200" spc="0" dirty="0" smtClean="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consists</a:t>
            </a:r>
            <a:r>
              <a:rPr lang="it-IT" sz="1600" b="0" i="0" u="none" strike="noStrike" kern="1200" spc="0" dirty="0">
                <a:ln>
                  <a:noFill/>
                </a:ln>
                <a:solidFill>
                  <a:srgbClr val="FFFFFF"/>
                </a:solidFill>
                <a:latin typeface="Arial" pitchFamily="34"/>
                <a:ea typeface="Microsoft YaHei" pitchFamily="2"/>
                <a:cs typeface="Arial" pitchFamily="2"/>
              </a:rPr>
              <a:t> of </a:t>
            </a:r>
            <a:r>
              <a:rPr lang="it-IT" sz="1600" b="0" i="0" u="none" strike="noStrike" kern="1200" spc="0" dirty="0" err="1">
                <a:ln>
                  <a:noFill/>
                </a:ln>
                <a:solidFill>
                  <a:srgbClr val="FFFFFF"/>
                </a:solidFill>
                <a:latin typeface="Arial" pitchFamily="34"/>
                <a:ea typeface="Microsoft YaHei" pitchFamily="2"/>
                <a:cs typeface="Arial" pitchFamily="2"/>
              </a:rPr>
              <a:t>two</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artificial</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basins</a:t>
            </a:r>
            <a:r>
              <a:rPr lang="it-IT" sz="1600" b="0" i="0" u="none" strike="noStrike" kern="1200" spc="0" dirty="0">
                <a:ln>
                  <a:noFill/>
                </a:ln>
                <a:solidFill>
                  <a:srgbClr val="FFFFFF"/>
                </a:solidFill>
                <a:latin typeface="Arial" pitchFamily="34"/>
                <a:ea typeface="Microsoft YaHei" pitchFamily="2"/>
                <a:cs typeface="Arial" pitchFamily="2"/>
              </a:rPr>
              <a:t>:</a:t>
            </a:r>
          </a:p>
          <a:p>
            <a:pPr marL="0" marR="0" lvl="0" indent="0" algn="just" rtl="0" hangingPunct="1">
              <a:lnSpc>
                <a:spcPct val="100000"/>
              </a:lnSpc>
              <a:spcBef>
                <a:spcPts val="0"/>
              </a:spcBef>
              <a:spcAft>
                <a:spcPts val="0"/>
              </a:spcAft>
              <a:buNone/>
              <a:tabLst/>
            </a:pPr>
            <a:r>
              <a:rPr lang="it-IT" sz="1600" b="0" i="0" u="none" strike="noStrike" kern="1200" spc="0" dirty="0" smtClean="0">
                <a:ln>
                  <a:noFill/>
                </a:ln>
                <a:solidFill>
                  <a:srgbClr val="FFFFFF"/>
                </a:solidFill>
                <a:latin typeface="Arial" pitchFamily="34"/>
                <a:ea typeface="Microsoft YaHei" pitchFamily="2"/>
                <a:cs typeface="Arial" pitchFamily="2"/>
              </a:rPr>
              <a:t>- a </a:t>
            </a:r>
            <a:r>
              <a:rPr lang="it-IT" sz="1600" b="0" i="0" u="none" strike="noStrike" kern="1200" spc="0" dirty="0" err="1">
                <a:ln>
                  <a:noFill/>
                </a:ln>
                <a:solidFill>
                  <a:srgbClr val="FFFFFF"/>
                </a:solidFill>
                <a:latin typeface="Arial" pitchFamily="34"/>
                <a:ea typeface="Microsoft YaHei" pitchFamily="2"/>
                <a:cs typeface="Arial" pitchFamily="2"/>
              </a:rPr>
              <a:t>lower</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artificial</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basin</a:t>
            </a:r>
            <a:r>
              <a:rPr lang="it-IT" sz="1600" b="0" i="0" u="none" strike="noStrike" kern="1200" spc="0" dirty="0">
                <a:ln>
                  <a:noFill/>
                </a:ln>
                <a:solidFill>
                  <a:srgbClr val="FFFFFF"/>
                </a:solidFill>
                <a:latin typeface="Arial" pitchFamily="34"/>
                <a:ea typeface="Microsoft YaHei" pitchFamily="2"/>
                <a:cs typeface="Arial" pitchFamily="2"/>
              </a:rPr>
              <a:t> with an area of ​​0.46 km2 and a volume of 7 </a:t>
            </a:r>
            <a:r>
              <a:rPr lang="it-IT" sz="1600" b="0" i="0" u="none" strike="noStrike" kern="1200" spc="0" dirty="0" err="1">
                <a:ln>
                  <a:noFill/>
                </a:ln>
                <a:solidFill>
                  <a:srgbClr val="FFFFFF"/>
                </a:solidFill>
                <a:latin typeface="Arial" pitchFamily="34"/>
                <a:ea typeface="Microsoft YaHei" pitchFamily="2"/>
                <a:cs typeface="Arial" pitchFamily="2"/>
              </a:rPr>
              <a:t>million</a:t>
            </a:r>
            <a:r>
              <a:rPr lang="it-IT" sz="1600" b="0" i="0" u="none" strike="noStrike" kern="1200" spc="0" dirty="0">
                <a:ln>
                  <a:noFill/>
                </a:ln>
                <a:solidFill>
                  <a:srgbClr val="FFFFFF"/>
                </a:solidFill>
                <a:latin typeface="Arial" pitchFamily="34"/>
                <a:ea typeface="Microsoft YaHei" pitchFamily="2"/>
                <a:cs typeface="Arial" pitchFamily="2"/>
              </a:rPr>
              <a:t> m3.</a:t>
            </a:r>
          </a:p>
          <a:p>
            <a:pPr marL="0" marR="0" lvl="0" indent="0" algn="just" rtl="0" hangingPunct="1">
              <a:lnSpc>
                <a:spcPct val="100000"/>
              </a:lnSpc>
              <a:spcBef>
                <a:spcPts val="0"/>
              </a:spcBef>
              <a:spcAft>
                <a:spcPts val="0"/>
              </a:spcAft>
              <a:buNone/>
              <a:tabLst/>
            </a:pPr>
            <a:r>
              <a:rPr lang="it-IT" sz="1600" b="0" i="0" u="none" strike="noStrike" kern="1200" spc="0" dirty="0" smtClean="0">
                <a:ln>
                  <a:noFill/>
                </a:ln>
                <a:solidFill>
                  <a:srgbClr val="FFFFFF"/>
                </a:solidFill>
                <a:latin typeface="Arial" pitchFamily="34"/>
                <a:ea typeface="Microsoft YaHei" pitchFamily="2"/>
                <a:cs typeface="Arial" pitchFamily="2"/>
              </a:rPr>
              <a:t>- an </a:t>
            </a:r>
            <a:r>
              <a:rPr lang="it-IT" sz="1600" b="0" i="0" u="none" strike="noStrike" kern="1200" spc="0" dirty="0" err="1">
                <a:ln>
                  <a:noFill/>
                </a:ln>
                <a:solidFill>
                  <a:srgbClr val="FFFFFF"/>
                </a:solidFill>
                <a:latin typeface="Arial" pitchFamily="34"/>
                <a:ea typeface="Microsoft YaHei" pitchFamily="2"/>
                <a:cs typeface="Arial" pitchFamily="2"/>
              </a:rPr>
              <a:t>upper</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artificial</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basin</a:t>
            </a:r>
            <a:r>
              <a:rPr lang="it-IT" sz="1600" b="0" i="0" u="none" strike="noStrike" kern="1200" spc="0" dirty="0">
                <a:ln>
                  <a:noFill/>
                </a:ln>
                <a:solidFill>
                  <a:srgbClr val="FFFFFF"/>
                </a:solidFill>
                <a:latin typeface="Arial" pitchFamily="34"/>
                <a:ea typeface="Microsoft YaHei" pitchFamily="2"/>
                <a:cs typeface="Arial" pitchFamily="2"/>
              </a:rPr>
              <a:t> with an area of ​​0.36 km2 and a volume of 5 </a:t>
            </a:r>
            <a:r>
              <a:rPr lang="it-IT" sz="1600" b="0" i="0" u="none" strike="noStrike" kern="1200" spc="0" dirty="0" err="1">
                <a:ln>
                  <a:noFill/>
                </a:ln>
                <a:solidFill>
                  <a:srgbClr val="FFFFFF"/>
                </a:solidFill>
                <a:latin typeface="Arial" pitchFamily="34"/>
                <a:ea typeface="Microsoft YaHei" pitchFamily="2"/>
                <a:cs typeface="Arial" pitchFamily="2"/>
              </a:rPr>
              <a:t>million</a:t>
            </a:r>
            <a:r>
              <a:rPr lang="it-IT" sz="1600" b="0" i="0" u="none" strike="noStrike" kern="1200" spc="0" dirty="0">
                <a:ln>
                  <a:noFill/>
                </a:ln>
                <a:solidFill>
                  <a:srgbClr val="FFFFFF"/>
                </a:solidFill>
                <a:latin typeface="Arial" pitchFamily="34"/>
                <a:ea typeface="Microsoft YaHei" pitchFamily="2"/>
                <a:cs typeface="Arial" pitchFamily="2"/>
              </a:rPr>
              <a:t> m3.</a:t>
            </a:r>
          </a:p>
          <a:p>
            <a:pPr marL="0" marR="0" lvl="0" indent="0" algn="just" rtl="0" hangingPunct="1">
              <a:lnSpc>
                <a:spcPct val="100000"/>
              </a:lnSpc>
              <a:spcBef>
                <a:spcPts val="0"/>
              </a:spcBef>
              <a:spcAft>
                <a:spcPts val="0"/>
              </a:spcAft>
              <a:buNone/>
              <a:tabLst/>
            </a:pPr>
            <a:endParaRPr lang="it-IT" sz="1600" dirty="0" smtClean="0">
              <a:solidFill>
                <a:srgbClr val="FFFFFF"/>
              </a:solidFill>
              <a:latin typeface="Arial" pitchFamily="34"/>
              <a:ea typeface="Microsoft YaHei" pitchFamily="2"/>
              <a:cs typeface="Arial" pitchFamily="2"/>
            </a:endParaRPr>
          </a:p>
          <a:p>
            <a:pPr marL="0" marR="0" lvl="0" indent="0" algn="just" rtl="0" hangingPunct="1">
              <a:lnSpc>
                <a:spcPct val="100000"/>
              </a:lnSpc>
              <a:spcBef>
                <a:spcPts val="0"/>
              </a:spcBef>
              <a:spcAft>
                <a:spcPts val="0"/>
              </a:spcAft>
              <a:buNone/>
              <a:tabLst/>
            </a:pPr>
            <a:r>
              <a:rPr lang="it-IT" sz="1600" b="0" i="0" u="none" strike="noStrike" kern="1200" spc="0" dirty="0" smtClean="0">
                <a:ln>
                  <a:noFill/>
                </a:ln>
                <a:solidFill>
                  <a:srgbClr val="FFFFFF"/>
                </a:solidFill>
                <a:latin typeface="Arial" pitchFamily="34"/>
                <a:ea typeface="Microsoft YaHei" pitchFamily="2"/>
                <a:cs typeface="Arial" pitchFamily="2"/>
              </a:rPr>
              <a:t>The </a:t>
            </a:r>
            <a:r>
              <a:rPr lang="it-IT" sz="1600" b="0" i="0" u="none" strike="noStrike" kern="1200" spc="0" dirty="0" err="1">
                <a:ln>
                  <a:noFill/>
                </a:ln>
                <a:solidFill>
                  <a:srgbClr val="FFFFFF"/>
                </a:solidFill>
                <a:latin typeface="Arial" pitchFamily="34"/>
                <a:ea typeface="Microsoft YaHei" pitchFamily="2"/>
                <a:cs typeface="Arial" pitchFamily="2"/>
              </a:rPr>
              <a:t>distance</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between</a:t>
            </a:r>
            <a:r>
              <a:rPr lang="it-IT" sz="1600" b="0" i="0" u="none" strike="noStrike" kern="1200" spc="0" dirty="0">
                <a:ln>
                  <a:noFill/>
                </a:ln>
                <a:solidFill>
                  <a:srgbClr val="FFFFFF"/>
                </a:solidFill>
                <a:latin typeface="Arial" pitchFamily="34"/>
                <a:ea typeface="Microsoft YaHei" pitchFamily="2"/>
                <a:cs typeface="Arial" pitchFamily="2"/>
              </a:rPr>
              <a:t> the tanks </a:t>
            </a:r>
            <a:r>
              <a:rPr lang="it-IT" sz="1600" b="0" i="0" u="none" strike="noStrike" kern="1200" spc="0" dirty="0" err="1">
                <a:ln>
                  <a:noFill/>
                </a:ln>
                <a:solidFill>
                  <a:srgbClr val="FFFFFF"/>
                </a:solidFill>
                <a:latin typeface="Arial" pitchFamily="34"/>
                <a:ea typeface="Microsoft YaHei" pitchFamily="2"/>
                <a:cs typeface="Arial" pitchFamily="2"/>
              </a:rPr>
              <a:t>is</a:t>
            </a:r>
            <a:r>
              <a:rPr lang="it-IT" sz="1600" b="0" i="0" u="none" strike="noStrike" kern="1200" spc="0" dirty="0">
                <a:ln>
                  <a:noFill/>
                </a:ln>
                <a:solidFill>
                  <a:srgbClr val="FFFFFF"/>
                </a:solidFill>
                <a:latin typeface="Arial" pitchFamily="34"/>
                <a:ea typeface="Microsoft YaHei" pitchFamily="2"/>
                <a:cs typeface="Arial" pitchFamily="2"/>
              </a:rPr>
              <a:t> 1 km with the </a:t>
            </a:r>
            <a:r>
              <a:rPr lang="it-IT" sz="1600" b="0" i="0" u="none" strike="noStrike" kern="1200" spc="0" dirty="0" err="1">
                <a:ln>
                  <a:noFill/>
                </a:ln>
                <a:solidFill>
                  <a:srgbClr val="FFFFFF"/>
                </a:solidFill>
                <a:latin typeface="Arial" pitchFamily="34"/>
                <a:ea typeface="Microsoft YaHei" pitchFamily="2"/>
                <a:cs typeface="Arial" pitchFamily="2"/>
              </a:rPr>
              <a:t>difference</a:t>
            </a:r>
            <a:r>
              <a:rPr lang="it-IT" sz="1600" b="0" i="0" u="none" strike="noStrike" kern="1200" spc="0" dirty="0">
                <a:ln>
                  <a:noFill/>
                </a:ln>
                <a:solidFill>
                  <a:srgbClr val="FFFFFF"/>
                </a:solidFill>
                <a:latin typeface="Arial" pitchFamily="34"/>
                <a:ea typeface="Microsoft YaHei" pitchFamily="2"/>
                <a:cs typeface="Arial" pitchFamily="2"/>
              </a:rPr>
              <a:t> in </a:t>
            </a:r>
            <a:r>
              <a:rPr lang="it-IT" sz="1600" b="0" i="0" u="none" strike="noStrike" kern="1200" spc="0" dirty="0" err="1">
                <a:ln>
                  <a:noFill/>
                </a:ln>
                <a:solidFill>
                  <a:srgbClr val="FFFFFF"/>
                </a:solidFill>
                <a:latin typeface="Arial" pitchFamily="34"/>
                <a:ea typeface="Microsoft YaHei" pitchFamily="2"/>
                <a:cs typeface="Arial" pitchFamily="2"/>
              </a:rPr>
              <a:t>altitude</a:t>
            </a:r>
            <a:r>
              <a:rPr lang="it-IT" sz="1600" b="0" i="0" u="none" strike="noStrike" kern="1200" spc="0" dirty="0">
                <a:ln>
                  <a:noFill/>
                </a:ln>
                <a:solidFill>
                  <a:srgbClr val="FFFFFF"/>
                </a:solidFill>
                <a:latin typeface="Arial" pitchFamily="34"/>
                <a:ea typeface="Microsoft YaHei" pitchFamily="2"/>
                <a:cs typeface="Arial" pitchFamily="2"/>
              </a:rPr>
              <a:t> of 312 </a:t>
            </a:r>
            <a:r>
              <a:rPr lang="it-IT" sz="1600" b="0" i="0" u="none" strike="noStrike" kern="1200" spc="0" dirty="0" err="1">
                <a:ln>
                  <a:noFill/>
                </a:ln>
                <a:solidFill>
                  <a:srgbClr val="FFFFFF"/>
                </a:solidFill>
                <a:latin typeface="Arial" pitchFamily="34"/>
                <a:ea typeface="Microsoft YaHei" pitchFamily="2"/>
                <a:cs typeface="Arial" pitchFamily="2"/>
              </a:rPr>
              <a:t>meters</a:t>
            </a:r>
            <a:r>
              <a:rPr lang="it-IT" sz="1600" b="0" i="0" u="none" strike="noStrike" kern="1200" spc="0" dirty="0">
                <a:ln>
                  <a:noFill/>
                </a:ln>
                <a:solidFill>
                  <a:srgbClr val="FFFFFF"/>
                </a:solidFill>
                <a:latin typeface="Arial" pitchFamily="34"/>
                <a:ea typeface="Microsoft YaHei" pitchFamily="2"/>
                <a:cs typeface="Arial" pitchFamily="2"/>
              </a:rPr>
              <a:t>,</a:t>
            </a:r>
          </a:p>
          <a:p>
            <a:pPr marL="0" marR="0" lvl="0" indent="0" algn="just" rtl="0" hangingPunct="1">
              <a:lnSpc>
                <a:spcPct val="100000"/>
              </a:lnSpc>
              <a:spcBef>
                <a:spcPts val="0"/>
              </a:spcBef>
              <a:spcAft>
                <a:spcPts val="0"/>
              </a:spcAft>
              <a:buNone/>
              <a:tabLst/>
            </a:pPr>
            <a:r>
              <a:rPr lang="it-IT" sz="1600" b="0" i="0" u="none" strike="noStrike" kern="1200" spc="0" dirty="0">
                <a:ln>
                  <a:noFill/>
                </a:ln>
                <a:solidFill>
                  <a:srgbClr val="FFFFFF"/>
                </a:solidFill>
                <a:latin typeface="Arial" pitchFamily="34"/>
                <a:ea typeface="Microsoft YaHei" pitchFamily="2"/>
                <a:cs typeface="Arial" pitchFamily="2"/>
              </a:rPr>
              <a:t>The </a:t>
            </a:r>
            <a:r>
              <a:rPr lang="it-IT" sz="1600" b="0" i="0" u="none" strike="noStrike" kern="1200" spc="0" dirty="0" err="1">
                <a:ln>
                  <a:noFill/>
                </a:ln>
                <a:solidFill>
                  <a:srgbClr val="FFFFFF"/>
                </a:solidFill>
                <a:latin typeface="Arial" pitchFamily="34"/>
                <a:ea typeface="Microsoft YaHei" pitchFamily="2"/>
                <a:cs typeface="Arial" pitchFamily="2"/>
              </a:rPr>
              <a:t>station's</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engine</a:t>
            </a:r>
            <a:r>
              <a:rPr lang="it-IT" sz="1600" b="0" i="0" u="none" strike="noStrike" kern="1200" spc="0" dirty="0">
                <a:ln>
                  <a:noFill/>
                </a:ln>
                <a:solidFill>
                  <a:srgbClr val="FFFFFF"/>
                </a:solidFill>
                <a:latin typeface="Arial" pitchFamily="34"/>
                <a:ea typeface="Microsoft YaHei" pitchFamily="2"/>
                <a:cs typeface="Arial" pitchFamily="2"/>
              </a:rPr>
              <a:t> room, </a:t>
            </a:r>
            <a:r>
              <a:rPr lang="it-IT" sz="1600" b="0" i="0" u="none" strike="noStrike" kern="1200" spc="0" dirty="0" err="1">
                <a:ln>
                  <a:noFill/>
                </a:ln>
                <a:solidFill>
                  <a:srgbClr val="FFFFFF"/>
                </a:solidFill>
                <a:latin typeface="Arial" pitchFamily="34"/>
                <a:ea typeface="Microsoft YaHei" pitchFamily="2"/>
                <a:cs typeface="Arial" pitchFamily="2"/>
              </a:rPr>
              <a:t>measuring</a:t>
            </a:r>
            <a:r>
              <a:rPr lang="it-IT" sz="1600" b="0" i="0" u="none" strike="noStrike" kern="1200" spc="0" dirty="0">
                <a:ln>
                  <a:noFill/>
                </a:ln>
                <a:solidFill>
                  <a:srgbClr val="FFFFFF"/>
                </a:solidFill>
                <a:latin typeface="Arial" pitchFamily="34"/>
                <a:ea typeface="Microsoft YaHei" pitchFamily="2"/>
                <a:cs typeface="Arial" pitchFamily="2"/>
              </a:rPr>
              <a:t> 20x156 </a:t>
            </a:r>
            <a:r>
              <a:rPr lang="it-IT" sz="1600" b="0" i="0" u="none" strike="noStrike" kern="1200" spc="0" dirty="0" err="1">
                <a:ln>
                  <a:noFill/>
                </a:ln>
                <a:solidFill>
                  <a:srgbClr val="FFFFFF"/>
                </a:solidFill>
                <a:latin typeface="Arial" pitchFamily="34"/>
                <a:ea typeface="Microsoft YaHei" pitchFamily="2"/>
                <a:cs typeface="Arial" pitchFamily="2"/>
              </a:rPr>
              <a:t>meters</a:t>
            </a:r>
            <a:r>
              <a:rPr lang="it-IT" sz="1600" b="0" i="0" u="none" strike="noStrike" kern="1200" spc="0" dirty="0">
                <a:ln>
                  <a:noFill/>
                </a:ln>
                <a:solidFill>
                  <a:srgbClr val="FFFFFF"/>
                </a:solidFill>
                <a:latin typeface="Arial" pitchFamily="34"/>
                <a:ea typeface="Microsoft YaHei" pitchFamily="2"/>
                <a:cs typeface="Arial" pitchFamily="2"/>
              </a:rPr>
              <a:t> and a </a:t>
            </a:r>
            <a:r>
              <a:rPr lang="it-IT" sz="1600" b="0" i="0" u="none" strike="noStrike" kern="1200" spc="0" dirty="0" err="1">
                <a:ln>
                  <a:noFill/>
                </a:ln>
                <a:solidFill>
                  <a:srgbClr val="FFFFFF"/>
                </a:solidFill>
                <a:latin typeface="Arial" pitchFamily="34"/>
                <a:ea typeface="Microsoft YaHei" pitchFamily="2"/>
                <a:cs typeface="Arial" pitchFamily="2"/>
              </a:rPr>
              <a:t>height</a:t>
            </a:r>
            <a:r>
              <a:rPr lang="it-IT" sz="1600" b="0" i="0" u="none" strike="noStrike" kern="1200" spc="0" dirty="0">
                <a:ln>
                  <a:noFill/>
                </a:ln>
                <a:solidFill>
                  <a:srgbClr val="FFFFFF"/>
                </a:solidFill>
                <a:latin typeface="Arial" pitchFamily="34"/>
                <a:ea typeface="Microsoft YaHei" pitchFamily="2"/>
                <a:cs typeface="Arial" pitchFamily="2"/>
              </a:rPr>
              <a:t> of 45 </a:t>
            </a:r>
            <a:r>
              <a:rPr lang="it-IT" sz="1600" b="0" i="0" u="none" strike="noStrike" kern="1200" spc="0" dirty="0" err="1">
                <a:ln>
                  <a:noFill/>
                </a:ln>
                <a:solidFill>
                  <a:srgbClr val="FFFFFF"/>
                </a:solidFill>
                <a:latin typeface="Arial" pitchFamily="34"/>
                <a:ea typeface="Microsoft YaHei" pitchFamily="2"/>
                <a:cs typeface="Arial" pitchFamily="2"/>
              </a:rPr>
              <a:t>meters</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is</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located</a:t>
            </a:r>
            <a:r>
              <a:rPr lang="it-IT" sz="1600" b="0" i="0" u="none" strike="noStrike" kern="1200" spc="0" dirty="0">
                <a:ln>
                  <a:noFill/>
                </a:ln>
                <a:solidFill>
                  <a:srgbClr val="FFFFFF"/>
                </a:solidFill>
                <a:latin typeface="Arial" pitchFamily="34"/>
                <a:ea typeface="Microsoft YaHei" pitchFamily="2"/>
                <a:cs typeface="Arial" pitchFamily="2"/>
              </a:rPr>
              <a:t> underground. </a:t>
            </a:r>
            <a:r>
              <a:rPr lang="it-IT" sz="1600" b="0" i="0" u="none" strike="noStrike" kern="1200" spc="0" dirty="0" err="1">
                <a:ln>
                  <a:noFill/>
                </a:ln>
                <a:solidFill>
                  <a:srgbClr val="FFFFFF"/>
                </a:solidFill>
                <a:latin typeface="Arial" pitchFamily="34"/>
                <a:ea typeface="Microsoft YaHei" pitchFamily="2"/>
                <a:cs typeface="Arial" pitchFamily="2"/>
              </a:rPr>
              <a:t>There</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is</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also</a:t>
            </a:r>
            <a:r>
              <a:rPr lang="it-IT" sz="1600" b="0" i="0" u="none" strike="noStrike" kern="1200" spc="0" dirty="0">
                <a:ln>
                  <a:noFill/>
                </a:ln>
                <a:solidFill>
                  <a:srgbClr val="FFFFFF"/>
                </a:solidFill>
                <a:latin typeface="Arial" pitchFamily="34"/>
                <a:ea typeface="Microsoft YaHei" pitchFamily="2"/>
                <a:cs typeface="Arial" pitchFamily="2"/>
              </a:rPr>
              <a:t> an underground room for </a:t>
            </a:r>
            <a:r>
              <a:rPr lang="it-IT" sz="1600" b="0" i="0" u="none" strike="noStrike" kern="1200" spc="0" dirty="0" err="1">
                <a:ln>
                  <a:noFill/>
                </a:ln>
                <a:solidFill>
                  <a:srgbClr val="FFFFFF"/>
                </a:solidFill>
                <a:latin typeface="Arial" pitchFamily="34"/>
                <a:ea typeface="Microsoft YaHei" pitchFamily="2"/>
                <a:cs typeface="Arial" pitchFamily="2"/>
              </a:rPr>
              <a:t>transformers</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measuring</a:t>
            </a:r>
            <a:r>
              <a:rPr lang="it-IT" sz="1600" b="0" i="0" u="none" strike="noStrike" kern="1200" spc="0" dirty="0">
                <a:ln>
                  <a:noFill/>
                </a:ln>
                <a:solidFill>
                  <a:srgbClr val="FFFFFF"/>
                </a:solidFill>
                <a:latin typeface="Arial" pitchFamily="34"/>
                <a:ea typeface="Microsoft YaHei" pitchFamily="2"/>
                <a:cs typeface="Arial" pitchFamily="2"/>
              </a:rPr>
              <a:t> 15x158 </a:t>
            </a:r>
            <a:r>
              <a:rPr lang="it-IT" sz="1600" b="0" i="0" u="none" strike="noStrike" kern="1200" spc="0" dirty="0" err="1">
                <a:ln>
                  <a:noFill/>
                </a:ln>
                <a:solidFill>
                  <a:srgbClr val="FFFFFF"/>
                </a:solidFill>
                <a:latin typeface="Arial" pitchFamily="34"/>
                <a:ea typeface="Microsoft YaHei" pitchFamily="2"/>
                <a:cs typeface="Arial" pitchFamily="2"/>
              </a:rPr>
              <a:t>meters</a:t>
            </a:r>
            <a:r>
              <a:rPr lang="it-IT" sz="1600" b="0" i="0" u="none" strike="noStrike" kern="1200" spc="0" dirty="0">
                <a:ln>
                  <a:noFill/>
                </a:ln>
                <a:solidFill>
                  <a:srgbClr val="FFFFFF"/>
                </a:solidFill>
                <a:latin typeface="Arial" pitchFamily="34"/>
                <a:ea typeface="Microsoft YaHei" pitchFamily="2"/>
                <a:cs typeface="Arial" pitchFamily="2"/>
              </a:rPr>
              <a:t> and 17 </a:t>
            </a:r>
            <a:r>
              <a:rPr lang="it-IT" sz="1600" b="0" i="0" u="none" strike="noStrike" kern="1200" spc="0" dirty="0" err="1">
                <a:ln>
                  <a:noFill/>
                </a:ln>
                <a:solidFill>
                  <a:srgbClr val="FFFFFF"/>
                </a:solidFill>
                <a:latin typeface="Arial" pitchFamily="34"/>
                <a:ea typeface="Microsoft YaHei" pitchFamily="2"/>
                <a:cs typeface="Arial" pitchFamily="2"/>
              </a:rPr>
              <a:t>meters</a:t>
            </a:r>
            <a:r>
              <a:rPr lang="it-IT" sz="1600" b="0" i="0" u="none" strike="noStrike" kern="1200" spc="0" dirty="0">
                <a:ln>
                  <a:noFill/>
                </a:ln>
                <a:solidFill>
                  <a:srgbClr val="FFFFFF"/>
                </a:solidFill>
                <a:latin typeface="Arial" pitchFamily="34"/>
                <a:ea typeface="Microsoft YaHei" pitchFamily="2"/>
                <a:cs typeface="Arial" pitchFamily="2"/>
              </a:rPr>
              <a:t> high.</a:t>
            </a:r>
          </a:p>
          <a:p>
            <a:pPr marL="0" marR="0" lvl="0" indent="0" algn="just" rtl="0" hangingPunct="1">
              <a:lnSpc>
                <a:spcPct val="100000"/>
              </a:lnSpc>
              <a:spcBef>
                <a:spcPts val="0"/>
              </a:spcBef>
              <a:spcAft>
                <a:spcPts val="0"/>
              </a:spcAft>
              <a:buNone/>
              <a:tabLst/>
            </a:pPr>
            <a:r>
              <a:rPr lang="it-IT" sz="1600" b="0" i="0" u="none" strike="noStrike" kern="1200" spc="0" dirty="0">
                <a:ln>
                  <a:noFill/>
                </a:ln>
                <a:solidFill>
                  <a:srgbClr val="FFFFFF"/>
                </a:solidFill>
                <a:latin typeface="Arial" pitchFamily="34"/>
                <a:ea typeface="Microsoft YaHei" pitchFamily="2"/>
                <a:cs typeface="Arial" pitchFamily="2"/>
              </a:rPr>
              <a:t>The hall </a:t>
            </a:r>
            <a:r>
              <a:rPr lang="it-IT" sz="1600" b="0" i="0" u="none" strike="noStrike" kern="1200" spc="0" dirty="0" err="1">
                <a:ln>
                  <a:noFill/>
                </a:ln>
                <a:solidFill>
                  <a:srgbClr val="FFFFFF"/>
                </a:solidFill>
                <a:latin typeface="Arial" pitchFamily="34"/>
                <a:ea typeface="Microsoft YaHei" pitchFamily="2"/>
                <a:cs typeface="Arial" pitchFamily="2"/>
              </a:rPr>
              <a:t>is</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equipped</a:t>
            </a:r>
            <a:r>
              <a:rPr lang="it-IT" sz="1600" b="0" i="0" u="none" strike="noStrike" kern="1200" spc="0" dirty="0">
                <a:ln>
                  <a:noFill/>
                </a:ln>
                <a:solidFill>
                  <a:srgbClr val="FFFFFF"/>
                </a:solidFill>
                <a:latin typeface="Arial" pitchFamily="34"/>
                <a:ea typeface="Microsoft YaHei" pitchFamily="2"/>
                <a:cs typeface="Arial" pitchFamily="2"/>
              </a:rPr>
              <a:t> with </a:t>
            </a:r>
            <a:r>
              <a:rPr lang="it-IT" sz="1600" b="0" i="0" u="none" strike="noStrike" kern="1200" spc="0" dirty="0" err="1">
                <a:ln>
                  <a:noFill/>
                </a:ln>
                <a:solidFill>
                  <a:srgbClr val="FFFFFF"/>
                </a:solidFill>
                <a:latin typeface="Arial" pitchFamily="34"/>
                <a:ea typeface="Microsoft YaHei" pitchFamily="2"/>
                <a:cs typeface="Arial" pitchFamily="2"/>
              </a:rPr>
              <a:t>four</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reversible</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hydraulic</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units</a:t>
            </a:r>
            <a:r>
              <a:rPr lang="it-IT" sz="1600" b="0" i="0" u="none" strike="noStrike" kern="1200" spc="0" dirty="0">
                <a:ln>
                  <a:noFill/>
                </a:ln>
                <a:solidFill>
                  <a:srgbClr val="FFFFFF"/>
                </a:solidFill>
                <a:latin typeface="Arial" pitchFamily="34"/>
                <a:ea typeface="Microsoft YaHei" pitchFamily="2"/>
                <a:cs typeface="Arial" pitchFamily="2"/>
              </a:rPr>
              <a:t> with a </a:t>
            </a:r>
            <a:r>
              <a:rPr lang="it-IT" sz="1600" b="0" i="0" u="none" strike="noStrike" kern="1200" spc="0" dirty="0" err="1">
                <a:ln>
                  <a:noFill/>
                </a:ln>
                <a:solidFill>
                  <a:srgbClr val="FFFFFF"/>
                </a:solidFill>
                <a:latin typeface="Arial" pitchFamily="34"/>
                <a:ea typeface="Microsoft YaHei" pitchFamily="2"/>
                <a:cs typeface="Arial" pitchFamily="2"/>
              </a:rPr>
              <a:t>capacity</a:t>
            </a:r>
            <a:r>
              <a:rPr lang="it-IT" sz="1600" b="0" i="0" u="none" strike="noStrike" kern="1200" spc="0" dirty="0">
                <a:ln>
                  <a:noFill/>
                </a:ln>
                <a:solidFill>
                  <a:srgbClr val="FFFFFF"/>
                </a:solidFill>
                <a:latin typeface="Arial" pitchFamily="34"/>
                <a:ea typeface="Microsoft YaHei" pitchFamily="2"/>
                <a:cs typeface="Arial" pitchFamily="2"/>
              </a:rPr>
              <a:t> of 125 MW in turbine mode (</a:t>
            </a:r>
            <a:r>
              <a:rPr lang="it-IT" sz="1600" b="0" i="0" u="none" strike="noStrike" kern="1200" spc="0" dirty="0" err="1">
                <a:ln>
                  <a:noFill/>
                </a:ln>
                <a:solidFill>
                  <a:srgbClr val="FFFFFF"/>
                </a:solidFill>
                <a:latin typeface="Arial" pitchFamily="34"/>
                <a:ea typeface="Microsoft YaHei" pitchFamily="2"/>
                <a:cs typeface="Arial" pitchFamily="2"/>
              </a:rPr>
              <a:t>generates</a:t>
            </a:r>
            <a:r>
              <a:rPr lang="it-IT" sz="1600" b="0" i="0" u="none" strike="noStrike" kern="1200" spc="0" dirty="0">
                <a:ln>
                  <a:noFill/>
                </a:ln>
                <a:solidFill>
                  <a:srgbClr val="FFFFFF"/>
                </a:solidFill>
                <a:latin typeface="Arial" pitchFamily="34"/>
                <a:ea typeface="Microsoft YaHei" pitchFamily="2"/>
                <a:cs typeface="Arial" pitchFamily="2"/>
              </a:rPr>
              <a:t> energy) and 145 MW in </a:t>
            </a:r>
            <a:r>
              <a:rPr lang="it-IT" sz="1600" b="0" i="0" u="none" strike="noStrike" kern="1200" spc="0" dirty="0" err="1">
                <a:ln>
                  <a:noFill/>
                </a:ln>
                <a:solidFill>
                  <a:srgbClr val="FFFFFF"/>
                </a:solidFill>
                <a:latin typeface="Arial" pitchFamily="34"/>
                <a:ea typeface="Microsoft YaHei" pitchFamily="2"/>
                <a:cs typeface="Arial" pitchFamily="2"/>
              </a:rPr>
              <a:t>pump</a:t>
            </a:r>
            <a:r>
              <a:rPr lang="it-IT" sz="1600" b="0" i="0" u="none" strike="noStrike" kern="1200" spc="0" dirty="0">
                <a:ln>
                  <a:noFill/>
                </a:ln>
                <a:solidFill>
                  <a:srgbClr val="FFFFFF"/>
                </a:solidFill>
                <a:latin typeface="Arial" pitchFamily="34"/>
                <a:ea typeface="Microsoft YaHei" pitchFamily="2"/>
                <a:cs typeface="Arial" pitchFamily="2"/>
              </a:rPr>
              <a:t> mode (</a:t>
            </a:r>
            <a:r>
              <a:rPr lang="it-IT" sz="1600" b="0" i="0" u="none" strike="noStrike" kern="1200" spc="0" dirty="0" err="1">
                <a:ln>
                  <a:noFill/>
                </a:ln>
                <a:solidFill>
                  <a:srgbClr val="FFFFFF"/>
                </a:solidFill>
                <a:latin typeface="Arial" pitchFamily="34"/>
                <a:ea typeface="Microsoft YaHei" pitchFamily="2"/>
                <a:cs typeface="Arial" pitchFamily="2"/>
              </a:rPr>
              <a:t>consumes</a:t>
            </a:r>
            <a:r>
              <a:rPr lang="it-IT" sz="1600" b="0" i="0" u="none" strike="noStrike" kern="1200" spc="0" dirty="0">
                <a:ln>
                  <a:noFill/>
                </a:ln>
                <a:solidFill>
                  <a:srgbClr val="FFFFFF"/>
                </a:solidFill>
                <a:latin typeface="Arial" pitchFamily="34"/>
                <a:ea typeface="Microsoft YaHei" pitchFamily="2"/>
                <a:cs typeface="Arial" pitchFamily="2"/>
              </a:rPr>
              <a:t> energy)</a:t>
            </a:r>
          </a:p>
          <a:p>
            <a:pPr marL="0" marR="0" lvl="0" indent="0" algn="just" rtl="0" hangingPunct="1">
              <a:lnSpc>
                <a:spcPct val="100000"/>
              </a:lnSpc>
              <a:spcBef>
                <a:spcPts val="0"/>
              </a:spcBef>
              <a:spcAft>
                <a:spcPts val="0"/>
              </a:spcAft>
              <a:buNone/>
              <a:tabLst/>
            </a:pPr>
            <a:r>
              <a:rPr lang="it-IT" sz="1600" b="0" i="0" u="none" strike="noStrike" kern="1200" spc="0" dirty="0" smtClean="0">
                <a:ln>
                  <a:noFill/>
                </a:ln>
                <a:solidFill>
                  <a:srgbClr val="FFFFFF"/>
                </a:solidFill>
                <a:latin typeface="Arial" pitchFamily="34"/>
                <a:ea typeface="Microsoft YaHei" pitchFamily="2"/>
                <a:cs typeface="Arial" pitchFamily="2"/>
              </a:rPr>
              <a:t>The </a:t>
            </a:r>
            <a:r>
              <a:rPr lang="it-IT" sz="1600" b="0" i="0" u="none" strike="noStrike" kern="1200" spc="0" dirty="0" err="1">
                <a:ln>
                  <a:noFill/>
                </a:ln>
                <a:solidFill>
                  <a:srgbClr val="FFFFFF"/>
                </a:solidFill>
                <a:latin typeface="Arial" pitchFamily="34"/>
                <a:ea typeface="Microsoft YaHei" pitchFamily="2"/>
                <a:cs typeface="Arial" pitchFamily="2"/>
              </a:rPr>
              <a:t>complex</a:t>
            </a:r>
            <a:r>
              <a:rPr lang="it-IT" sz="1600" b="0" i="0" u="none" strike="noStrike" kern="1200" spc="0" dirty="0">
                <a:ln>
                  <a:noFill/>
                </a:ln>
                <a:solidFill>
                  <a:srgbClr val="FFFFFF"/>
                </a:solidFill>
                <a:latin typeface="Arial" pitchFamily="34"/>
                <a:ea typeface="Microsoft YaHei" pitchFamily="2"/>
                <a:cs typeface="Arial" pitchFamily="2"/>
              </a:rPr>
              <a:t> </a:t>
            </a:r>
            <a:r>
              <a:rPr lang="it-IT" sz="1600" b="0" i="0" u="none" strike="noStrike" kern="1200" spc="0" dirty="0" err="1">
                <a:ln>
                  <a:noFill/>
                </a:ln>
                <a:solidFill>
                  <a:srgbClr val="FFFFFF"/>
                </a:solidFill>
                <a:latin typeface="Arial" pitchFamily="34"/>
                <a:ea typeface="Microsoft YaHei" pitchFamily="2"/>
                <a:cs typeface="Arial" pitchFamily="2"/>
              </a:rPr>
              <a:t>allows</a:t>
            </a:r>
            <a:r>
              <a:rPr lang="it-IT" sz="1600" b="0" i="0" u="none" strike="noStrike" kern="1200" spc="0" dirty="0">
                <a:ln>
                  <a:noFill/>
                </a:ln>
                <a:solidFill>
                  <a:srgbClr val="FFFFFF"/>
                </a:solidFill>
                <a:latin typeface="Arial" pitchFamily="34"/>
                <a:ea typeface="Microsoft YaHei" pitchFamily="2"/>
                <a:cs typeface="Arial" pitchFamily="2"/>
              </a:rPr>
              <a:t> water </a:t>
            </a:r>
            <a:r>
              <a:rPr lang="it-IT" sz="1600" b="0" i="0" u="none" strike="noStrike" kern="1200" spc="0" dirty="0" err="1">
                <a:ln>
                  <a:noFill/>
                </a:ln>
                <a:solidFill>
                  <a:srgbClr val="FFFFFF"/>
                </a:solidFill>
                <a:latin typeface="Arial" pitchFamily="34"/>
                <a:ea typeface="Microsoft YaHei" pitchFamily="2"/>
                <a:cs typeface="Arial" pitchFamily="2"/>
              </a:rPr>
              <a:t>equivalent</a:t>
            </a:r>
            <a:r>
              <a:rPr lang="it-IT" sz="1600" b="0" i="0" u="none" strike="noStrike" kern="1200" spc="0" dirty="0">
                <a:ln>
                  <a:noFill/>
                </a:ln>
                <a:solidFill>
                  <a:srgbClr val="FFFFFF"/>
                </a:solidFill>
                <a:latin typeface="Arial" pitchFamily="34"/>
                <a:ea typeface="Microsoft YaHei" pitchFamily="2"/>
                <a:cs typeface="Arial" pitchFamily="2"/>
              </a:rPr>
              <a:t> to 4 </a:t>
            </a:r>
            <a:r>
              <a:rPr lang="it-IT" sz="1600" b="0" i="0" u="none" strike="noStrike" kern="1200" spc="0" dirty="0" err="1">
                <a:ln>
                  <a:noFill/>
                </a:ln>
                <a:solidFill>
                  <a:srgbClr val="FFFFFF"/>
                </a:solidFill>
                <a:latin typeface="Arial" pitchFamily="34"/>
                <a:ea typeface="Microsoft YaHei" pitchFamily="2"/>
                <a:cs typeface="Arial" pitchFamily="2"/>
              </a:rPr>
              <a:t>million</a:t>
            </a:r>
            <a:r>
              <a:rPr lang="it-IT" sz="1600" b="0" i="0" u="none" strike="noStrike" kern="1200" spc="0" dirty="0">
                <a:ln>
                  <a:noFill/>
                </a:ln>
                <a:solidFill>
                  <a:srgbClr val="FFFFFF"/>
                </a:solidFill>
                <a:latin typeface="Arial" pitchFamily="34"/>
                <a:ea typeface="Microsoft YaHei" pitchFamily="2"/>
                <a:cs typeface="Arial" pitchFamily="2"/>
              </a:rPr>
              <a:t> kWh of </a:t>
            </a:r>
            <a:r>
              <a:rPr lang="it-IT" sz="1600" b="0" i="0" u="none" strike="noStrike" kern="1200" spc="0" dirty="0" err="1">
                <a:ln>
                  <a:noFill/>
                </a:ln>
                <a:solidFill>
                  <a:srgbClr val="FFFFFF"/>
                </a:solidFill>
                <a:latin typeface="Arial" pitchFamily="34"/>
                <a:ea typeface="Microsoft YaHei" pitchFamily="2"/>
                <a:cs typeface="Arial" pitchFamily="2"/>
              </a:rPr>
              <a:t>electricity</a:t>
            </a:r>
            <a:r>
              <a:rPr lang="it-IT" sz="1600" b="0" i="0" u="none" strike="noStrike" kern="1200" spc="0" dirty="0">
                <a:ln>
                  <a:noFill/>
                </a:ln>
                <a:solidFill>
                  <a:srgbClr val="FFFFFF"/>
                </a:solidFill>
                <a:latin typeface="Arial" pitchFamily="34"/>
                <a:ea typeface="Microsoft YaHei" pitchFamily="2"/>
                <a:cs typeface="Arial" pitchFamily="2"/>
              </a:rPr>
              <a:t> to be </a:t>
            </a:r>
            <a:r>
              <a:rPr lang="it-IT" sz="1600" b="0" i="0" u="none" strike="noStrike" kern="1200" spc="0" dirty="0" err="1">
                <a:ln>
                  <a:noFill/>
                </a:ln>
                <a:solidFill>
                  <a:srgbClr val="FFFFFF"/>
                </a:solidFill>
                <a:latin typeface="Arial" pitchFamily="34"/>
                <a:ea typeface="Microsoft YaHei" pitchFamily="2"/>
                <a:cs typeface="Arial" pitchFamily="2"/>
              </a:rPr>
              <a:t>stored</a:t>
            </a:r>
            <a:r>
              <a:rPr lang="it-IT" sz="1600" b="0" i="0" u="none" strike="noStrike" kern="1200" spc="0" dirty="0">
                <a:ln>
                  <a:noFill/>
                </a:ln>
                <a:solidFill>
                  <a:srgbClr val="FFFFFF"/>
                </a:solidFill>
                <a:latin typeface="Arial" pitchFamily="34"/>
                <a:ea typeface="Microsoft YaHei" pitchFamily="2"/>
                <a:cs typeface="Arial" pitchFamily="2"/>
              </a:rPr>
              <a:t>.</a:t>
            </a:r>
          </a:p>
          <a:p>
            <a:pPr marL="0" marR="0" lvl="0" indent="0" algn="just" rtl="0" hangingPunct="1">
              <a:lnSpc>
                <a:spcPct val="100000"/>
              </a:lnSpc>
              <a:spcBef>
                <a:spcPts val="0"/>
              </a:spcBef>
              <a:spcAft>
                <a:spcPts val="0"/>
              </a:spcAft>
              <a:buNone/>
              <a:tabLst/>
            </a:pPr>
            <a:endParaRPr lang="it-IT" sz="1200" b="0" i="0" u="none" strike="noStrike" kern="1200" spc="0" dirty="0">
              <a:ln>
                <a:noFill/>
              </a:ln>
              <a:solidFill>
                <a:srgbClr val="FFFFFF"/>
              </a:solidFill>
              <a:latin typeface="Arial" pitchFamily="34"/>
              <a:ea typeface="Microsoft YaHei" pitchFamily="2"/>
              <a:cs typeface="Arial" pitchFamily="2"/>
            </a:endParaRPr>
          </a:p>
        </p:txBody>
      </p:sp>
      <p:sp>
        <p:nvSpPr>
          <p:cNvPr id="7" name="Titolo 1"/>
          <p:cNvSpPr txBox="1">
            <a:spLocks/>
          </p:cNvSpPr>
          <p:nvPr/>
        </p:nvSpPr>
        <p:spPr>
          <a:xfrm>
            <a:off x="1226045" y="629548"/>
            <a:ext cx="10965955" cy="1126916"/>
          </a:xfrm>
          <a:prstGeom prst="rect">
            <a:avLst/>
          </a:prstGeom>
        </p:spPr>
        <p:txBody>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it-IT" dirty="0">
                <a:solidFill>
                  <a:schemeClr val="tx1"/>
                </a:solidFill>
              </a:rPr>
              <a:t>Hydroelectric </a:t>
            </a:r>
            <a:r>
              <a:rPr lang="it-IT" dirty="0" err="1" smtClean="0">
                <a:solidFill>
                  <a:schemeClr val="tx1"/>
                </a:solidFill>
              </a:rPr>
              <a:t>plants</a:t>
            </a:r>
            <a:r>
              <a:rPr lang="it-IT" dirty="0" smtClean="0">
                <a:solidFill>
                  <a:schemeClr val="tx1"/>
                </a:solidFill>
              </a:rPr>
              <a:t> in </a:t>
            </a:r>
            <a:r>
              <a:rPr lang="it-IT" dirty="0" err="1" smtClean="0">
                <a:solidFill>
                  <a:schemeClr val="tx1"/>
                </a:solidFill>
              </a:rPr>
              <a:t>siciLY</a:t>
            </a:r>
            <a:r>
              <a:rPr lang="it-IT" dirty="0" smtClean="0">
                <a:solidFill>
                  <a:schemeClr val="tx1"/>
                </a:solidFill>
              </a:rPr>
              <a:t> </a:t>
            </a:r>
            <a:endParaRPr lang="it-IT" dirty="0">
              <a:solidFill>
                <a:schemeClr val="tx1"/>
              </a:solidFill>
            </a:endParaRPr>
          </a:p>
        </p:txBody>
      </p:sp>
    </p:spTree>
    <p:extLst>
      <p:ext uri="{BB962C8B-B14F-4D97-AF65-F5344CB8AC3E}">
        <p14:creationId xmlns:p14="http://schemas.microsoft.com/office/powerpoint/2010/main" val="600914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042031" y="3490221"/>
            <a:ext cx="3761466" cy="2594056"/>
          </a:xfrm>
        </p:spPr>
        <p:txBody>
          <a:bodyPr>
            <a:noAutofit/>
          </a:bodyPr>
          <a:lstStyle/>
          <a:p>
            <a:pPr>
              <a:lnSpc>
                <a:spcPct val="100000"/>
              </a:lnSpc>
            </a:pPr>
            <a:r>
              <a:rPr lang="en-US" sz="3600" b="1" dirty="0" smtClean="0"/>
              <a:t>Virtual </a:t>
            </a:r>
            <a:r>
              <a:rPr lang="en-US" sz="3600" b="1" dirty="0"/>
              <a:t>visit with students to the hydro power stations of Sicily</a:t>
            </a:r>
            <a:r>
              <a:rPr lang="it-IT" sz="3600" b="1" dirty="0" smtClean="0"/>
              <a:t> </a:t>
            </a:r>
          </a:p>
          <a:p>
            <a:pPr marL="0" indent="0">
              <a:lnSpc>
                <a:spcPct val="150000"/>
              </a:lnSpc>
              <a:buNone/>
            </a:pPr>
            <a:endParaRPr lang="it-IT" sz="3600" b="1" dirty="0" smtClean="0">
              <a:solidFill>
                <a:schemeClr val="bg2">
                  <a:lumMod val="50000"/>
                </a:schemeClr>
              </a:solidFill>
            </a:endParaRPr>
          </a:p>
          <a:p>
            <a:pPr marL="0" indent="0">
              <a:lnSpc>
                <a:spcPct val="150000"/>
              </a:lnSpc>
              <a:buNone/>
            </a:pPr>
            <a:endParaRPr lang="it-IT" sz="3600" b="1" dirty="0" smtClean="0">
              <a:solidFill>
                <a:schemeClr val="bg2">
                  <a:lumMod val="50000"/>
                </a:schemeClr>
              </a:solidFill>
            </a:endParaRPr>
          </a:p>
          <a:p>
            <a:pPr marL="0" indent="0">
              <a:lnSpc>
                <a:spcPct val="200000"/>
              </a:lnSpc>
              <a:buNone/>
            </a:pPr>
            <a:endParaRPr lang="it-IT" sz="2400"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5780691" y="209092"/>
            <a:ext cx="6411309" cy="654039"/>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307" y="2258103"/>
            <a:ext cx="6358755" cy="4239170"/>
          </a:xfrm>
          <a:prstGeom prst="rect">
            <a:avLst/>
          </a:prstGeom>
        </p:spPr>
      </p:pic>
      <p:sp>
        <p:nvSpPr>
          <p:cNvPr id="7" name="Titolo 1"/>
          <p:cNvSpPr txBox="1">
            <a:spLocks/>
          </p:cNvSpPr>
          <p:nvPr/>
        </p:nvSpPr>
        <p:spPr>
          <a:xfrm>
            <a:off x="1226045" y="863131"/>
            <a:ext cx="10965955" cy="1126916"/>
          </a:xfrm>
          <a:prstGeom prst="rect">
            <a:avLst/>
          </a:prstGeom>
        </p:spPr>
        <p:txBody>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it-IT" dirty="0"/>
              <a:t>Hydroelectric </a:t>
            </a:r>
            <a:r>
              <a:rPr lang="it-IT" dirty="0" err="1" smtClean="0"/>
              <a:t>plants</a:t>
            </a:r>
            <a:r>
              <a:rPr lang="it-IT" dirty="0" smtClean="0"/>
              <a:t> in </a:t>
            </a:r>
            <a:r>
              <a:rPr lang="it-IT" dirty="0" err="1" smtClean="0"/>
              <a:t>siciLY</a:t>
            </a:r>
            <a:r>
              <a:rPr lang="it-IT" dirty="0" smtClean="0"/>
              <a:t> </a:t>
            </a:r>
            <a:endParaRPr lang="it-IT" dirty="0"/>
          </a:p>
        </p:txBody>
      </p:sp>
      <p:sp>
        <p:nvSpPr>
          <p:cNvPr id="8" name="Rettangolo 7"/>
          <p:cNvSpPr/>
          <p:nvPr/>
        </p:nvSpPr>
        <p:spPr>
          <a:xfrm>
            <a:off x="1226045" y="1422963"/>
            <a:ext cx="6096000" cy="461665"/>
          </a:xfrm>
          <a:prstGeom prst="rect">
            <a:avLst/>
          </a:prstGeom>
        </p:spPr>
        <p:txBody>
          <a:bodyPr>
            <a:spAutoFit/>
          </a:bodyPr>
          <a:lstStyle/>
          <a:p>
            <a:pPr>
              <a:lnSpc>
                <a:spcPct val="100000"/>
              </a:lnSpc>
            </a:pPr>
            <a:r>
              <a:rPr lang="it-IT" sz="2400" b="1" dirty="0">
                <a:solidFill>
                  <a:schemeClr val="bg2">
                    <a:lumMod val="50000"/>
                  </a:schemeClr>
                </a:solidFill>
              </a:rPr>
              <a:t>DIGA </a:t>
            </a:r>
            <a:r>
              <a:rPr lang="it-IT" sz="2400" b="1" dirty="0" smtClean="0">
                <a:solidFill>
                  <a:schemeClr val="bg2">
                    <a:lumMod val="50000"/>
                  </a:schemeClr>
                </a:solidFill>
              </a:rPr>
              <a:t>ARCIPA LAGO </a:t>
            </a:r>
            <a:r>
              <a:rPr lang="it-IT" sz="2400" b="1" dirty="0">
                <a:solidFill>
                  <a:schemeClr val="bg2">
                    <a:lumMod val="50000"/>
                  </a:schemeClr>
                </a:solidFill>
              </a:rPr>
              <a:t>SARTORI</a:t>
            </a:r>
          </a:p>
        </p:txBody>
      </p:sp>
    </p:spTree>
    <p:extLst>
      <p:ext uri="{BB962C8B-B14F-4D97-AF65-F5344CB8AC3E}">
        <p14:creationId xmlns:p14="http://schemas.microsoft.com/office/powerpoint/2010/main" val="572416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31873" y="1173820"/>
            <a:ext cx="3767666" cy="691663"/>
          </a:xfrm>
        </p:spPr>
        <p:txBody>
          <a:bodyPr/>
          <a:lstStyle/>
          <a:p>
            <a:r>
              <a:rPr lang="it-IT" dirty="0" smtClean="0"/>
              <a:t>Lago </a:t>
            </a:r>
            <a:r>
              <a:rPr lang="it-IT" dirty="0" err="1" smtClean="0"/>
              <a:t>ancipa</a:t>
            </a:r>
            <a:r>
              <a:rPr lang="it-IT" dirty="0" smtClean="0"/>
              <a:t> </a:t>
            </a:r>
            <a:endParaRPr lang="it-IT"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87889" r="782"/>
          <a:stretch/>
        </p:blipFill>
        <p:spPr>
          <a:xfrm>
            <a:off x="25718" y="5877837"/>
            <a:ext cx="7945820" cy="810580"/>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534" y="1865483"/>
            <a:ext cx="5372095" cy="4039169"/>
          </a:xfrm>
          <a:prstGeom prst="rect">
            <a:avLst/>
          </a:prstGeom>
        </p:spPr>
      </p:pic>
      <p:sp>
        <p:nvSpPr>
          <p:cNvPr id="7" name="Segnaposto contenuto 2"/>
          <p:cNvSpPr txBox="1">
            <a:spLocks noGrp="1"/>
          </p:cNvSpPr>
          <p:nvPr>
            <p:ph idx="1"/>
          </p:nvPr>
        </p:nvSpPr>
        <p:spPr>
          <a:xfrm>
            <a:off x="6439607" y="1929962"/>
            <a:ext cx="5263662" cy="3883396"/>
          </a:xfrm>
        </p:spPr>
        <p:txBody>
          <a:bodyPr>
            <a:normAutofit/>
          </a:bodyPr>
          <a:lstStyle/>
          <a:p>
            <a:pPr lvl="0" algn="just">
              <a:spcBef>
                <a:spcPts val="1199"/>
              </a:spcBef>
              <a:spcAft>
                <a:spcPts val="201"/>
              </a:spcAft>
              <a:buClr>
                <a:srgbClr val="2C2C2C"/>
              </a:buClr>
              <a:buFont typeface="Wingdings"/>
              <a:buChar char=""/>
            </a:pPr>
            <a:r>
              <a:rPr lang="en-US" sz="2000" dirty="0" err="1" smtClean="0"/>
              <a:t>Tra</a:t>
            </a:r>
            <a:r>
              <a:rPr lang="en-US" sz="2000" dirty="0" smtClean="0"/>
              <a:t> </a:t>
            </a:r>
            <a:r>
              <a:rPr lang="en-US" sz="2000" dirty="0" err="1"/>
              <a:t>il</a:t>
            </a:r>
            <a:r>
              <a:rPr lang="en-US" sz="2000" dirty="0"/>
              <a:t> 2009 e </a:t>
            </a:r>
            <a:r>
              <a:rPr lang="en-US" sz="2000" dirty="0" err="1"/>
              <a:t>il</a:t>
            </a:r>
            <a:r>
              <a:rPr lang="en-US" sz="2000" dirty="0"/>
              <a:t> 2013, </a:t>
            </a:r>
            <a:r>
              <a:rPr lang="en-US" sz="2000" dirty="0" err="1"/>
              <a:t>inoltre</a:t>
            </a:r>
            <a:r>
              <a:rPr lang="en-US" sz="2000" dirty="0"/>
              <a:t>, </a:t>
            </a:r>
            <a:r>
              <a:rPr lang="en-US" sz="2000" dirty="0" err="1"/>
              <a:t>sono</a:t>
            </a:r>
            <a:r>
              <a:rPr lang="en-US" sz="2000" dirty="0"/>
              <a:t> </a:t>
            </a:r>
            <a:r>
              <a:rPr lang="en-US" sz="2000" dirty="0" err="1"/>
              <a:t>stati</a:t>
            </a:r>
            <a:r>
              <a:rPr lang="en-US" sz="2000" dirty="0"/>
              <a:t> </a:t>
            </a:r>
            <a:r>
              <a:rPr lang="en-US" sz="2000" dirty="0" err="1"/>
              <a:t>effettuati</a:t>
            </a:r>
            <a:r>
              <a:rPr lang="en-US" sz="2000" dirty="0"/>
              <a:t> </a:t>
            </a:r>
            <a:r>
              <a:rPr lang="en-US" sz="2000" dirty="0" err="1"/>
              <a:t>dei</a:t>
            </a:r>
            <a:r>
              <a:rPr lang="en-US" sz="2000" dirty="0"/>
              <a:t> </a:t>
            </a:r>
            <a:r>
              <a:rPr lang="en-US" sz="2000" dirty="0" err="1"/>
              <a:t>lavori</a:t>
            </a:r>
            <a:r>
              <a:rPr lang="en-US" sz="2000" dirty="0"/>
              <a:t> di </a:t>
            </a:r>
            <a:r>
              <a:rPr lang="none-none" sz="2000" dirty="0"/>
              <a:t>ripristino</a:t>
            </a:r>
            <a:r>
              <a:rPr lang="en-US" sz="2000" dirty="0"/>
              <a:t> </a:t>
            </a:r>
            <a:r>
              <a:rPr lang="en-US" sz="2000" dirty="0" err="1"/>
              <a:t>sulla</a:t>
            </a:r>
            <a:r>
              <a:rPr lang="en-US" sz="2000" dirty="0"/>
              <a:t> </a:t>
            </a:r>
            <a:r>
              <a:rPr lang="en-US" sz="2000" dirty="0" err="1"/>
              <a:t>diga</a:t>
            </a:r>
            <a:r>
              <a:rPr lang="en-US" sz="2000" dirty="0"/>
              <a:t> e </a:t>
            </a:r>
            <a:r>
              <a:rPr lang="en-US" sz="2000" dirty="0" err="1"/>
              <a:t>sulla</a:t>
            </a:r>
            <a:r>
              <a:rPr lang="en-US" sz="2000" dirty="0"/>
              <a:t> galleria </a:t>
            </a:r>
            <a:r>
              <a:rPr lang="en-US" sz="2000" dirty="0" err="1"/>
              <a:t>che</a:t>
            </a:r>
            <a:r>
              <a:rPr lang="en-US" sz="2000" dirty="0"/>
              <a:t> </a:t>
            </a:r>
            <a:r>
              <a:rPr lang="en-US" sz="2000" dirty="0" err="1"/>
              <a:t>deriva</a:t>
            </a:r>
            <a:r>
              <a:rPr lang="en-US" sz="2000" dirty="0"/>
              <a:t> </a:t>
            </a:r>
            <a:r>
              <a:rPr lang="en-US" sz="2000" dirty="0" err="1"/>
              <a:t>l’acqua</a:t>
            </a:r>
            <a:r>
              <a:rPr lang="en-US" sz="2000" dirty="0"/>
              <a:t> </a:t>
            </a:r>
            <a:r>
              <a:rPr lang="en-US" sz="2000" dirty="0" err="1"/>
              <a:t>alla</a:t>
            </a:r>
            <a:r>
              <a:rPr lang="en-US" sz="2000" dirty="0"/>
              <a:t> </a:t>
            </a:r>
            <a:r>
              <a:rPr lang="en-US" sz="2000" dirty="0" err="1"/>
              <a:t>centrale</a:t>
            </a:r>
            <a:r>
              <a:rPr lang="en-US" sz="2000" dirty="0"/>
              <a:t> </a:t>
            </a:r>
            <a:r>
              <a:rPr lang="en-US" sz="2000" dirty="0" err="1"/>
              <a:t>idroelettrica</a:t>
            </a:r>
            <a:r>
              <a:rPr lang="en-US" sz="2000" dirty="0"/>
              <a:t> di </a:t>
            </a:r>
            <a:r>
              <a:rPr lang="en-US" sz="2000" dirty="0" err="1"/>
              <a:t>Troina</a:t>
            </a:r>
            <a:r>
              <a:rPr lang="en-US" sz="2000" dirty="0"/>
              <a:t>, </a:t>
            </a:r>
            <a:r>
              <a:rPr lang="en-US" sz="2000" dirty="0" err="1"/>
              <a:t>che</a:t>
            </a:r>
            <a:r>
              <a:rPr lang="en-US" sz="2000" dirty="0"/>
              <a:t> </a:t>
            </a:r>
            <a:r>
              <a:rPr lang="en-US" sz="2000" dirty="0" err="1"/>
              <a:t>fornisce</a:t>
            </a:r>
            <a:r>
              <a:rPr lang="en-US" sz="2000" dirty="0"/>
              <a:t> </a:t>
            </a:r>
            <a:r>
              <a:rPr lang="en-US" sz="2000" dirty="0" err="1"/>
              <a:t>energia</a:t>
            </a:r>
            <a:r>
              <a:rPr lang="en-US" sz="2000" dirty="0"/>
              <a:t> </a:t>
            </a:r>
            <a:r>
              <a:rPr lang="en-US" sz="2000" dirty="0" err="1"/>
              <a:t>pulita</a:t>
            </a:r>
            <a:r>
              <a:rPr lang="en-US" sz="2000" dirty="0"/>
              <a:t> al </a:t>
            </a:r>
            <a:r>
              <a:rPr lang="en-US" sz="2000" dirty="0" err="1"/>
              <a:t>sistema</a:t>
            </a:r>
            <a:r>
              <a:rPr lang="en-US" sz="2000" dirty="0"/>
              <a:t> </a:t>
            </a:r>
            <a:r>
              <a:rPr lang="en-US" sz="2000" dirty="0" err="1"/>
              <a:t>elettrico</a:t>
            </a:r>
            <a:r>
              <a:rPr lang="en-US" sz="2000" dirty="0"/>
              <a:t> </a:t>
            </a:r>
            <a:r>
              <a:rPr lang="en-US" sz="2000" dirty="0" err="1"/>
              <a:t>siciliano</a:t>
            </a:r>
            <a:r>
              <a:rPr lang="en-US" sz="2000" dirty="0"/>
              <a:t> </a:t>
            </a:r>
            <a:r>
              <a:rPr lang="en-US" sz="2000" dirty="0" err="1"/>
              <a:t>sfruttando</a:t>
            </a:r>
            <a:r>
              <a:rPr lang="en-US" sz="2000" dirty="0"/>
              <a:t> </a:t>
            </a:r>
            <a:r>
              <a:rPr lang="en-US" sz="2000" dirty="0" err="1"/>
              <a:t>i</a:t>
            </a:r>
            <a:r>
              <a:rPr lang="en-US" sz="2000" dirty="0"/>
              <a:t> </a:t>
            </a:r>
            <a:r>
              <a:rPr lang="en-US" sz="2000" b="1" dirty="0"/>
              <a:t>420 </a:t>
            </a:r>
            <a:r>
              <a:rPr lang="en-US" sz="2000" b="1" dirty="0" err="1"/>
              <a:t>metri</a:t>
            </a:r>
            <a:r>
              <a:rPr lang="en-US" sz="2000" dirty="0"/>
              <a:t> di </a:t>
            </a:r>
            <a:r>
              <a:rPr lang="en-US" sz="2000" dirty="0" err="1"/>
              <a:t>salto</a:t>
            </a:r>
            <a:r>
              <a:rPr lang="en-US" sz="2000" dirty="0"/>
              <a:t>.</a:t>
            </a:r>
          </a:p>
          <a:p>
            <a:pPr lvl="0" algn="just">
              <a:spcBef>
                <a:spcPts val="1199"/>
              </a:spcBef>
              <a:spcAft>
                <a:spcPts val="201"/>
              </a:spcAft>
              <a:buClr>
                <a:srgbClr val="2C2C2C"/>
              </a:buClr>
              <a:buFont typeface="Wingdings"/>
              <a:buChar char=""/>
            </a:pPr>
            <a:r>
              <a:rPr lang="en-US" sz="2000" b="1" dirty="0"/>
              <a:t>Between 2009 and 2013, restoration work was carried out on the dam and on the tunnel ,the water is sent from here to the </a:t>
            </a:r>
            <a:r>
              <a:rPr lang="en-US" sz="2000" b="1" dirty="0" err="1"/>
              <a:t>Troina</a:t>
            </a:r>
            <a:r>
              <a:rPr lang="en-US" sz="2000" b="1" dirty="0"/>
              <a:t> hydroelectric power plant, which supplies clean energy to the Sicilian electricity system by exploiting the 420 </a:t>
            </a:r>
            <a:r>
              <a:rPr lang="en-US" sz="2000" b="1" dirty="0" err="1"/>
              <a:t>metres</a:t>
            </a:r>
            <a:r>
              <a:rPr lang="en-US" sz="2000" b="1" dirty="0"/>
              <a:t> jump.</a:t>
            </a:r>
          </a:p>
        </p:txBody>
      </p:sp>
      <p:sp>
        <p:nvSpPr>
          <p:cNvPr id="8" name="Rettangolo 7"/>
          <p:cNvSpPr/>
          <p:nvPr/>
        </p:nvSpPr>
        <p:spPr>
          <a:xfrm>
            <a:off x="1331873" y="353705"/>
            <a:ext cx="6825908" cy="769441"/>
          </a:xfrm>
          <a:prstGeom prst="rect">
            <a:avLst/>
          </a:prstGeom>
        </p:spPr>
        <p:txBody>
          <a:bodyPr wrap="none">
            <a:spAutoFit/>
          </a:bodyPr>
          <a:lstStyle/>
          <a:p>
            <a:r>
              <a:rPr lang="it-IT" sz="4400" dirty="0">
                <a:solidFill>
                  <a:schemeClr val="bg2"/>
                </a:solidFill>
                <a:latin typeface="+mj-lt"/>
              </a:rPr>
              <a:t>Hydroelectric</a:t>
            </a:r>
            <a:r>
              <a:rPr lang="it-IT" sz="4400" dirty="0" smtClean="0">
                <a:solidFill>
                  <a:schemeClr val="bg2"/>
                </a:solidFill>
                <a:latin typeface="+mj-lt"/>
              </a:rPr>
              <a:t> </a:t>
            </a:r>
            <a:r>
              <a:rPr lang="it-IT" sz="4400" dirty="0" err="1">
                <a:solidFill>
                  <a:schemeClr val="bg2"/>
                </a:solidFill>
                <a:latin typeface="+mj-lt"/>
              </a:rPr>
              <a:t>plants</a:t>
            </a:r>
            <a:r>
              <a:rPr lang="it-IT" sz="4400" dirty="0">
                <a:solidFill>
                  <a:schemeClr val="bg2"/>
                </a:solidFill>
                <a:latin typeface="+mj-lt"/>
              </a:rPr>
              <a:t> in </a:t>
            </a:r>
            <a:r>
              <a:rPr lang="it-IT" sz="4400" dirty="0" err="1" smtClean="0">
                <a:solidFill>
                  <a:schemeClr val="bg2"/>
                </a:solidFill>
                <a:latin typeface="+mj-lt"/>
              </a:rPr>
              <a:t>Sicily</a:t>
            </a:r>
            <a:r>
              <a:rPr lang="it-IT" sz="4400" dirty="0" smtClean="0">
                <a:solidFill>
                  <a:schemeClr val="bg2"/>
                </a:solidFill>
                <a:latin typeface="+mj-lt"/>
              </a:rPr>
              <a:t> </a:t>
            </a:r>
            <a:endParaRPr lang="it-IT" sz="4400" dirty="0">
              <a:solidFill>
                <a:schemeClr val="bg2"/>
              </a:solidFill>
              <a:latin typeface="+mj-lt"/>
            </a:endParaRPr>
          </a:p>
        </p:txBody>
      </p:sp>
    </p:spTree>
    <p:extLst>
      <p:ext uri="{BB962C8B-B14F-4D97-AF65-F5344CB8AC3E}">
        <p14:creationId xmlns:p14="http://schemas.microsoft.com/office/powerpoint/2010/main" val="1188260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extLst>
              <a:ext uri="{28A0092B-C50C-407E-A947-70E740481C1C}">
                <a14:useLocalDpi xmlns:a14="http://schemas.microsoft.com/office/drawing/2010/main" val="0"/>
              </a:ext>
            </a:extLst>
          </a:blip>
          <a:srcRect t="87535" r="50131" b="1"/>
          <a:stretch/>
        </p:blipFill>
        <p:spPr>
          <a:xfrm>
            <a:off x="2511974" y="1220302"/>
            <a:ext cx="8303171" cy="1734389"/>
          </a:xfrm>
          <a:prstGeom prst="rect">
            <a:avLst/>
          </a:prstGeom>
        </p:spPr>
      </p:pic>
      <p:sp>
        <p:nvSpPr>
          <p:cNvPr id="4" name="CasellaDiTesto 3"/>
          <p:cNvSpPr txBox="1"/>
          <p:nvPr/>
        </p:nvSpPr>
        <p:spPr>
          <a:xfrm>
            <a:off x="2990158" y="3177296"/>
            <a:ext cx="5593633" cy="1938992"/>
          </a:xfrm>
          <a:prstGeom prst="rect">
            <a:avLst/>
          </a:prstGeom>
          <a:noFill/>
        </p:spPr>
        <p:txBody>
          <a:bodyPr wrap="square" rtlCol="0">
            <a:spAutoFit/>
          </a:bodyPr>
          <a:lstStyle/>
          <a:p>
            <a:pPr algn="ctr"/>
            <a:r>
              <a:rPr lang="it-IT" sz="6000" b="1" dirty="0">
                <a:ln w="22225">
                  <a:solidFill>
                    <a:schemeClr val="accent2"/>
                  </a:solidFill>
                  <a:prstDash val="solid"/>
                </a:ln>
                <a:solidFill>
                  <a:schemeClr val="accent2">
                    <a:lumMod val="40000"/>
                    <a:lumOff val="60000"/>
                  </a:schemeClr>
                </a:solidFill>
              </a:rPr>
              <a:t>Thanks for your attention</a:t>
            </a:r>
          </a:p>
        </p:txBody>
      </p:sp>
      <p:pic>
        <p:nvPicPr>
          <p:cNvPr id="5" name="Picture 2" descr="twinspace-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3269" y="5042765"/>
            <a:ext cx="3396780" cy="1562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4729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asce">
  <a:themeElements>
    <a:clrScheme name="Fasce">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Fasc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asce">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TM03090430[[fn=Fasce]]</Template>
  <TotalTime>940</TotalTime>
  <Words>443</Words>
  <Application>Microsoft Office PowerPoint</Application>
  <PresentationFormat>Widescreen</PresentationFormat>
  <Paragraphs>84</Paragraphs>
  <Slides>24</Slides>
  <Notes>3</Notes>
  <HiddenSlides>1</HiddenSlides>
  <MMClips>1</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24</vt:i4>
      </vt:variant>
    </vt:vector>
  </HeadingPairs>
  <TitlesOfParts>
    <vt:vector size="30" baseType="lpstr">
      <vt:lpstr>Microsoft YaHei</vt:lpstr>
      <vt:lpstr>Arial</vt:lpstr>
      <vt:lpstr>Calibri</vt:lpstr>
      <vt:lpstr>Corbel</vt:lpstr>
      <vt:lpstr>Wingdings</vt:lpstr>
      <vt:lpstr>Fasce</vt:lpstr>
      <vt:lpstr>WATER ENERGY </vt:lpstr>
      <vt:lpstr>RESEARCH  What is water energy ?</vt:lpstr>
      <vt:lpstr>What is water energy?  Students viewed videos featuring hydropower </vt:lpstr>
      <vt:lpstr>RESEARCH  What is water energy </vt:lpstr>
      <vt:lpstr>Water energy</vt:lpstr>
      <vt:lpstr>Water energy  Comparison and in-depth analysis with an expert</vt:lpstr>
      <vt:lpstr>Water energy  Comparison and in-depth analysis with an expert</vt:lpstr>
      <vt:lpstr>   Building and creating models </vt:lpstr>
      <vt:lpstr>   Building and creating models</vt:lpstr>
      <vt:lpstr>Water energy </vt:lpstr>
      <vt:lpstr>Water energy </vt:lpstr>
      <vt:lpstr>Water energy </vt:lpstr>
      <vt:lpstr>RESEARCH  </vt:lpstr>
      <vt:lpstr>RESEARCH  Typologies of hydro power plants </vt:lpstr>
      <vt:lpstr>RESEARCH  Typologies of hydro power plants in Sicily</vt:lpstr>
      <vt:lpstr>RESEARCH  Hydroelectric plants in siciLY </vt:lpstr>
      <vt:lpstr>RESEARCH  Hydroelectric plants in siciLY  </vt:lpstr>
      <vt:lpstr>Presentazione standard di PowerPoint</vt:lpstr>
      <vt:lpstr>Presentazione standard di PowerPoint</vt:lpstr>
      <vt:lpstr>Presentazione standard di PowerPoint</vt:lpstr>
      <vt:lpstr>RESEARCH  What is water energy</vt:lpstr>
      <vt:lpstr>Presentazione standard di PowerPoint</vt:lpstr>
      <vt:lpstr>Lago ancipa </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ENERGIA EOLICA</dc:title>
  <dc:creator>Utente</dc:creator>
  <cp:lastModifiedBy>Utente</cp:lastModifiedBy>
  <cp:revision>95</cp:revision>
  <dcterms:created xsi:type="dcterms:W3CDTF">2021-09-26T10:13:43Z</dcterms:created>
  <dcterms:modified xsi:type="dcterms:W3CDTF">2022-01-13T15:13:26Z</dcterms:modified>
</cp:coreProperties>
</file>